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2"/>
  </p:notesMasterIdLst>
  <p:sldIdLst>
    <p:sldId id="331" r:id="rId2"/>
    <p:sldId id="333" r:id="rId3"/>
    <p:sldId id="257" r:id="rId4"/>
    <p:sldId id="340" r:id="rId5"/>
    <p:sldId id="352" r:id="rId6"/>
    <p:sldId id="345" r:id="rId7"/>
    <p:sldId id="337" r:id="rId8"/>
    <p:sldId id="360" r:id="rId9"/>
    <p:sldId id="348" r:id="rId10"/>
    <p:sldId id="357" r:id="rId11"/>
    <p:sldId id="334" r:id="rId12"/>
    <p:sldId id="351" r:id="rId13"/>
    <p:sldId id="346" r:id="rId14"/>
    <p:sldId id="347" r:id="rId15"/>
    <p:sldId id="353" r:id="rId16"/>
    <p:sldId id="354" r:id="rId17"/>
    <p:sldId id="358" r:id="rId18"/>
    <p:sldId id="335" r:id="rId19"/>
    <p:sldId id="359" r:id="rId20"/>
    <p:sldId id="336" r:id="rId21"/>
    <p:sldId id="355" r:id="rId22"/>
    <p:sldId id="349" r:id="rId23"/>
    <p:sldId id="356" r:id="rId24"/>
    <p:sldId id="341" r:id="rId25"/>
    <p:sldId id="339" r:id="rId26"/>
    <p:sldId id="350" r:id="rId27"/>
    <p:sldId id="342" r:id="rId28"/>
    <p:sldId id="343" r:id="rId29"/>
    <p:sldId id="344" r:id="rId30"/>
    <p:sldId id="338"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6E61"/>
    <a:srgbClr val="FFF2CC"/>
    <a:srgbClr val="170BFD"/>
    <a:srgbClr val="FAC5C0"/>
    <a:srgbClr val="FFC000"/>
    <a:srgbClr val="663300"/>
    <a:srgbClr val="A9D18E"/>
    <a:srgbClr val="FFFFFF"/>
    <a:srgbClr val="DAE3F3"/>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7" autoAdjust="0"/>
    <p:restoredTop sz="76825" autoAdjust="0"/>
  </p:normalViewPr>
  <p:slideViewPr>
    <p:cSldViewPr snapToGrid="0">
      <p:cViewPr varScale="1">
        <p:scale>
          <a:sx n="86" d="100"/>
          <a:sy n="86" d="100"/>
        </p:scale>
        <p:origin x="1260" y="96"/>
      </p:cViewPr>
      <p:guideLst/>
    </p:cSldViewPr>
  </p:slideViewPr>
  <p:outlineViewPr>
    <p:cViewPr>
      <p:scale>
        <a:sx n="33" d="100"/>
        <a:sy n="33" d="100"/>
      </p:scale>
      <p:origin x="0" y="-464"/>
    </p:cViewPr>
  </p:outlineViewPr>
  <p:notesTextViewPr>
    <p:cViewPr>
      <p:scale>
        <a:sx n="1" d="1"/>
        <a:sy n="1" d="1"/>
      </p:scale>
      <p:origin x="0" y="0"/>
    </p:cViewPr>
  </p:notesTextViewPr>
  <p:notesViewPr>
    <p:cSldViewPr snapToGrid="0">
      <p:cViewPr varScale="1">
        <p:scale>
          <a:sx n="86" d="100"/>
          <a:sy n="86" d="100"/>
        </p:scale>
        <p:origin x="322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4C31A0-A384-472D-9FF2-2B4BB9D597D0}" type="datetimeFigureOut">
              <a:rPr lang="zh-TW" altLang="en-US" smtClean="0"/>
              <a:t>2025/4/9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38B69-0810-49B7-83AC-7BA540EC9C63}" type="slidenum">
              <a:rPr lang="zh-TW" altLang="en-US" smtClean="0"/>
              <a:t>‹#›</a:t>
            </a:fld>
            <a:endParaRPr lang="zh-TW" altLang="en-US"/>
          </a:p>
        </p:txBody>
      </p:sp>
    </p:spTree>
    <p:extLst>
      <p:ext uri="{BB962C8B-B14F-4D97-AF65-F5344CB8AC3E}">
        <p14:creationId xmlns:p14="http://schemas.microsoft.com/office/powerpoint/2010/main" val="1787549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2000" dirty="0"/>
              <a:t>在未知意圖的動態障礙中使用預測性速度障礙法進行運動規劃</a:t>
            </a:r>
            <a:endParaRPr lang="zh-CN" altLang="en-US" sz="2000" dirty="0"/>
          </a:p>
        </p:txBody>
      </p:sp>
      <p:sp>
        <p:nvSpPr>
          <p:cNvPr id="4" name="灯片编号占位符 3"/>
          <p:cNvSpPr>
            <a:spLocks noGrp="1"/>
          </p:cNvSpPr>
          <p:nvPr>
            <p:ph type="sldNum" sz="quarter" idx="10"/>
          </p:nvPr>
        </p:nvSpPr>
        <p:spPr/>
        <p:txBody>
          <a:bodyPr/>
          <a:lstStyle/>
          <a:p>
            <a:fld id="{E3139D3C-55F1-453B-BE49-D4DBF8FE557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在預測的環節裡，我使用的方法是</a:t>
            </a:r>
            <a:r>
              <a:rPr lang="zh-TW" altLang="en-US" b="1" dirty="0"/>
              <a:t>卡爾曼濾波器</a:t>
            </a:r>
            <a:r>
              <a:rPr lang="zh-TW" altLang="en-US" dirty="0"/>
              <a:t>。</a:t>
            </a:r>
            <a:endParaRPr lang="en-US" altLang="zh-TW" dirty="0"/>
          </a:p>
          <a:p>
            <a:pPr marL="171450" indent="-171450">
              <a:buFont typeface="Arial" panose="020B0604020202020204" pitchFamily="34" charset="0"/>
              <a:buChar char="•"/>
            </a:pP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卡爾曼濾波器</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通常被用來評估一個系統的當下狀態，但是也可以使用它來做短期的預測。</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它的概念就是我有一個假設的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系統數學模型</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，但是它可能沒辦法精確地描述真實現況；而同時我也會有</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觀測數據</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，但是感測器也會有</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噪音</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誤差。</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r>
              <a:rPr lang="en-US" altLang="zh-TW" dirty="0"/>
              <a:t>-&gt; </a:t>
            </a:r>
            <a:r>
              <a:rPr lang="zh-TW" altLang="en-US" dirty="0"/>
              <a:t>因此，卡爾曼濾波器會在</a:t>
            </a:r>
            <a:r>
              <a:rPr lang="zh-TW" altLang="en-US" b="1" dirty="0"/>
              <a:t>觀測數據</a:t>
            </a:r>
            <a:r>
              <a:rPr lang="zh-TW" altLang="en-US" dirty="0"/>
              <a:t>和</a:t>
            </a:r>
            <a:r>
              <a:rPr lang="zh-TW" altLang="en-US" b="1" dirty="0"/>
              <a:t>內部模型</a:t>
            </a:r>
            <a:r>
              <a:rPr lang="zh-TW" altLang="en-US" dirty="0"/>
              <a:t>中做取捨，看我要相信何者比較多，然後給出</a:t>
            </a:r>
            <a:r>
              <a:rPr lang="zh-TW" altLang="en-US" b="1" dirty="0"/>
              <a:t>當下較有可能的狀態</a:t>
            </a:r>
            <a:r>
              <a:rPr lang="zh-TW" altLang="en-US" dirty="0"/>
              <a:t>以及它評估的</a:t>
            </a:r>
            <a:r>
              <a:rPr lang="zh-TW" altLang="en-US" b="1" dirty="0"/>
              <a:t>誤差範圍</a:t>
            </a:r>
            <a:r>
              <a:rPr lang="zh-TW" altLang="en-US" dirty="0"/>
              <a:t>。</a:t>
            </a:r>
            <a:endParaRPr lang="en-US" altLang="zh-TW" dirty="0"/>
          </a:p>
          <a:p>
            <a:pPr marL="0" indent="0">
              <a:buFont typeface="Arial" panose="020B0604020202020204" pitchFamily="34" charset="0"/>
              <a:buNone/>
            </a:pPr>
            <a:endParaRPr lang="en-US" altLang="zh-TW" sz="1200" dirty="0">
              <a:effectLst/>
              <a:latin typeface="+mn-lt"/>
              <a:ea typeface="+mn-ea"/>
              <a:cs typeface="+mn-cs"/>
            </a:endParaRPr>
          </a:p>
          <a:p>
            <a:pPr marL="0" indent="0">
              <a:buFont typeface="Arial" panose="020B0604020202020204" pitchFamily="34" charset="0"/>
              <a:buNone/>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我在這裡使用的內部模型是</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常加速度模型</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en-US" dirty="0"/>
              <a:t>假設動態障礙物</a:t>
            </a:r>
            <a:r>
              <a:rPr lang="zh-TW" altLang="en-US" b="1" dirty="0"/>
              <a:t>短期內</a:t>
            </a:r>
            <a:r>
              <a:rPr lang="zh-TW" altLang="en-US" dirty="0"/>
              <a:t>的</a:t>
            </a:r>
            <a:r>
              <a:rPr lang="zh-TW" altLang="en-US" b="1" dirty="0"/>
              <a:t>加速度不會改變</a:t>
            </a:r>
            <a:r>
              <a:rPr lang="zh-TW" altLang="en-US" dirty="0"/>
              <a:t>。</a:t>
            </a:r>
            <a:endParaRPr lang="en-US" altLang="zh-TW" dirty="0"/>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用</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卡爾曼濾波器</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評估障礙物</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未來的位置及速度</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，以及該預測的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誤差範圍</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dirty="0"/>
          </a:p>
          <a:p>
            <a:endParaRPr lang="en-US" altLang="zh-TW" dirty="0"/>
          </a:p>
          <a:p>
            <a:r>
              <a:rPr lang="en-US" altLang="zh-TW" dirty="0"/>
              <a:t>In the prediction step, we aim to estimate the movements of surrounding obstacles. To achieve this, I assume that the positions and velocities of all obstacles can be measured and model each observed obstacle as a constant acceleration agent, meaning they maintain the same acceleration over a short time period.</a:t>
            </a:r>
          </a:p>
          <a:p>
            <a:r>
              <a:rPr lang="en-US" altLang="zh-TW" dirty="0"/>
              <a:t>(and) For evaluation, a Kalman Filter is applied to estimate the confidence level of this prediction. Typically, the longer the prediction horizon, the greater the uncertainty, leading to higher variance in the estimates. Consequently, this expands the estimated danger region of the obstacle as in this picture.</a:t>
            </a:r>
          </a:p>
          <a:p>
            <a:endParaRPr lang="en-US" altLang="zh-TW" dirty="0"/>
          </a:p>
          <a:p>
            <a:r>
              <a:rPr lang="en-US" altLang="zh-TW" dirty="0"/>
              <a:t>(The farther into the future the prediction extends, the larger the predicted uncertainty.)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11</a:t>
            </a:fld>
            <a:endParaRPr lang="zh-TW" altLang="en-US"/>
          </a:p>
        </p:txBody>
      </p:sp>
    </p:spTree>
    <p:extLst>
      <p:ext uri="{BB962C8B-B14F-4D97-AF65-F5344CB8AC3E}">
        <p14:creationId xmlns:p14="http://schemas.microsoft.com/office/powerpoint/2010/main" val="1793882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以下是這個預測方式的範例</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出現在物體前方的紅色圓圈</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位置象徵</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卡爾曼濾波器</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預測物體</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未來會出現的位置</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圓圈</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本身</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大小則代表</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99%</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左右的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信心區間</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範圍</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可以看到該藍色物體實際上沒有按照一定的加速度行走</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但是預測的結果都還算合理。</a:t>
            </a:r>
            <a:endParaRPr lang="en-US" altLang="zh-TW" sz="1200" dirty="0">
              <a:effectLst/>
              <a:latin typeface="Calibri" panose="020F0502020204030204" pitchFamily="34" charset="0"/>
              <a:ea typeface="+mn-ea"/>
              <a:cs typeface="Times New Roman" panose="02020603050405020304" pitchFamily="18" charset="0"/>
            </a:endParaRPr>
          </a:p>
          <a:p>
            <a:pPr marL="171450" indent="-171450">
              <a:buFont typeface="Arial" panose="020B0604020202020204" pitchFamily="34" charset="0"/>
              <a:buChar char="•"/>
            </a:pPr>
            <a:r>
              <a:rPr lang="zh-TW" altLang="en-US" sz="1200" dirty="0">
                <a:effectLst/>
                <a:latin typeface="Calibri" panose="020F0502020204030204" pitchFamily="34" charset="0"/>
                <a:ea typeface="+mn-ea"/>
                <a:cs typeface="Times New Roman" panose="02020603050405020304" pitchFamily="18" charset="0"/>
              </a:rPr>
              <a:t>原因正是因為</a:t>
            </a:r>
            <a:r>
              <a:rPr lang="zh-TW" altLang="zh-TW" sz="1200" b="1" dirty="0">
                <a:effectLst/>
                <a:latin typeface="Calibri" panose="020F0502020204030204" pitchFamily="34" charset="0"/>
                <a:ea typeface="+mn-ea"/>
                <a:cs typeface="Times New Roman" panose="02020603050405020304" pitchFamily="18" charset="0"/>
              </a:rPr>
              <a:t>卡爾曼濾波器</a:t>
            </a:r>
            <a:r>
              <a:rPr lang="zh-TW" altLang="zh-TW" sz="1200" dirty="0">
                <a:effectLst/>
                <a:latin typeface="Calibri" panose="020F0502020204030204" pitchFamily="34" charset="0"/>
                <a:ea typeface="+mn-ea"/>
                <a:cs typeface="Times New Roman" panose="02020603050405020304" pitchFamily="18" charset="0"/>
              </a:rPr>
              <a:t>會不斷靠觀測數據修正，</a:t>
            </a:r>
            <a:r>
              <a:rPr lang="zh-TW" altLang="en-US" sz="1200" dirty="0">
                <a:effectLst/>
                <a:latin typeface="Calibri" panose="020F0502020204030204" pitchFamily="34" charset="0"/>
                <a:ea typeface="+mn-ea"/>
                <a:cs typeface="Times New Roman" panose="02020603050405020304" pitchFamily="18" charset="0"/>
              </a:rPr>
              <a:t>而且</a:t>
            </a:r>
            <a:r>
              <a:rPr lang="zh-TW" altLang="zh-TW" sz="1200" dirty="0">
                <a:effectLst/>
                <a:latin typeface="Calibri" panose="020F0502020204030204" pitchFamily="34" charset="0"/>
                <a:ea typeface="+mn-ea"/>
                <a:cs typeface="Times New Roman" panose="02020603050405020304" pitchFamily="18" charset="0"/>
              </a:rPr>
              <a:t>我的</a:t>
            </a:r>
            <a:r>
              <a:rPr lang="zh-TW" altLang="zh-TW" sz="1200" b="1" dirty="0">
                <a:effectLst/>
                <a:latin typeface="Calibri" panose="020F0502020204030204" pitchFamily="34" charset="0"/>
                <a:ea typeface="+mn-ea"/>
                <a:cs typeface="Times New Roman" panose="02020603050405020304" pitchFamily="18" charset="0"/>
              </a:rPr>
              <a:t>預測時域</a:t>
            </a:r>
            <a:r>
              <a:rPr lang="zh-TW" altLang="zh-TW" sz="1200" dirty="0">
                <a:effectLst/>
                <a:latin typeface="Calibri" panose="020F0502020204030204" pitchFamily="34" charset="0"/>
                <a:ea typeface="+mn-ea"/>
                <a:cs typeface="Times New Roman" panose="02020603050405020304" pitchFamily="18" charset="0"/>
              </a:rPr>
              <a:t>不長</a:t>
            </a:r>
            <a:r>
              <a:rPr lang="zh-TW" altLang="en-US" sz="1200" dirty="0">
                <a:effectLst/>
                <a:latin typeface="Calibri" panose="020F0502020204030204" pitchFamily="34" charset="0"/>
                <a:ea typeface="+mn-ea"/>
                <a:cs typeface="Times New Roman" panose="02020603050405020304" pitchFamily="18" charset="0"/>
              </a:rPr>
              <a:t>。</a:t>
            </a:r>
            <a:endParaRPr lang="en-US" altLang="zh-TW" sz="1200" dirty="0">
              <a:effectLst/>
              <a:latin typeface="Calibri" panose="020F0502020204030204" pitchFamily="34" charset="0"/>
              <a:ea typeface="+mn-ea"/>
              <a:cs typeface="Times New Roman" panose="02020603050405020304" pitchFamily="18" charset="0"/>
            </a:endParaRPr>
          </a:p>
          <a:p>
            <a:pPr marL="171450" indent="-171450">
              <a:buFont typeface="Arial" panose="020B0604020202020204" pitchFamily="34" charset="0"/>
              <a:buChar char="•"/>
            </a:pPr>
            <a:r>
              <a:rPr lang="zh-TW" altLang="en-US" sz="1200" b="0" dirty="0">
                <a:effectLst/>
                <a:latin typeface="Calibri" panose="020F0502020204030204" pitchFamily="34" charset="0"/>
                <a:ea typeface="+mn-ea"/>
                <a:cs typeface="Times New Roman" panose="02020603050405020304" pitchFamily="18" charset="0"/>
              </a:rPr>
              <a:t>所以只要動態物體沒有發生劇烈的變動，這個方法可以在</a:t>
            </a:r>
            <a:r>
              <a:rPr lang="zh-TW" altLang="en-US" sz="1200" b="1" dirty="0">
                <a:effectLst/>
                <a:latin typeface="Calibri" panose="020F0502020204030204" pitchFamily="34" charset="0"/>
                <a:ea typeface="+mn-ea"/>
                <a:cs typeface="Times New Roman" panose="02020603050405020304" pitchFamily="18" charset="0"/>
              </a:rPr>
              <a:t>有限的時間</a:t>
            </a:r>
            <a:r>
              <a:rPr lang="zh-TW" altLang="en-US" sz="1200" b="0" dirty="0">
                <a:effectLst/>
                <a:latin typeface="Calibri" panose="020F0502020204030204" pitchFamily="34" charset="0"/>
                <a:ea typeface="+mn-ea"/>
                <a:cs typeface="Times New Roman" panose="02020603050405020304" pitchFamily="18" charset="0"/>
              </a:rPr>
              <a:t>內</a:t>
            </a:r>
            <a:r>
              <a:rPr lang="zh-TW" altLang="en-US" sz="1200" b="1" dirty="0">
                <a:effectLst/>
                <a:latin typeface="Calibri" panose="020F0502020204030204" pitchFamily="34" charset="0"/>
                <a:ea typeface="+mn-ea"/>
                <a:cs typeface="Times New Roman" panose="02020603050405020304" pitchFamily="18" charset="0"/>
              </a:rPr>
              <a:t>猜測</a:t>
            </a:r>
            <a:r>
              <a:rPr lang="zh-TW" altLang="en-US" sz="1200" b="0" dirty="0">
                <a:effectLst/>
                <a:latin typeface="Calibri" panose="020F0502020204030204" pitchFamily="34" charset="0"/>
                <a:ea typeface="+mn-ea"/>
                <a:cs typeface="Times New Roman" panose="02020603050405020304" pitchFamily="18" charset="0"/>
              </a:rPr>
              <a:t>對方接下來的行為。</a:t>
            </a:r>
            <a:endParaRPr lang="en-US" altLang="zh-TW" b="0" dirty="0"/>
          </a:p>
          <a:p>
            <a:endParaRPr lang="en-US" altLang="zh-TW" dirty="0"/>
          </a:p>
          <a:p>
            <a:r>
              <a:rPr lang="en-US" altLang="zh-TW" dirty="0"/>
              <a:t>In the prediction step, we aim to estimate the movements of surrounding obstacles. To achieve this, I assume that the positions and velocities of all obstacles can be measured and model each observed obstacle as a constant acceleration agent, meaning they maintain the same acceleration over a short time period.</a:t>
            </a:r>
          </a:p>
          <a:p>
            <a:r>
              <a:rPr lang="en-US" altLang="zh-TW" dirty="0"/>
              <a:t>(and) For evaluation, a Kalman Filter is applied to estimate the confidence level of this prediction. Typically, the longer the prediction horizon, the greater the uncertainty, leading to higher variance in the estimates. Consequently, this expands the estimated danger region of the obstacle as in this picture.</a:t>
            </a:r>
          </a:p>
          <a:p>
            <a:endParaRPr lang="en-US" altLang="zh-TW" dirty="0"/>
          </a:p>
          <a:p>
            <a:r>
              <a:rPr lang="en-US" altLang="zh-TW" dirty="0"/>
              <a:t>(The farther into the future the prediction extends, the larger the predicted uncertainty.)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12</a:t>
            </a:fld>
            <a:endParaRPr lang="zh-TW" altLang="en-US"/>
          </a:p>
        </p:txBody>
      </p:sp>
    </p:spTree>
    <p:extLst>
      <p:ext uri="{BB962C8B-B14F-4D97-AF65-F5344CB8AC3E}">
        <p14:creationId xmlns:p14="http://schemas.microsoft.com/office/powerpoint/2010/main" val="291271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我的方法並不像傳統的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運動規劃</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一樣只考慮當下，相反的，我需要考慮</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沿著</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上升時間</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形成一組序列</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速度向量</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也就是說，我最佳化的設計變數會是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v1, v2,…</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一直延續到</a:t>
            </a:r>
            <a:r>
              <a:rPr lang="en-US" altLang="zh-TW" sz="1800" dirty="0" err="1">
                <a:effectLst/>
                <a:latin typeface="Calibri" panose="020F0502020204030204" pitchFamily="34" charset="0"/>
                <a:ea typeface="新細明體" panose="02020500000000000000" pitchFamily="18" charset="-120"/>
                <a:cs typeface="Times New Roman" panose="02020603050405020304" pitchFamily="18" charset="0"/>
              </a:rPr>
              <a:t>vn</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而目標函數由兩個成本函數組成</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800100" lvl="1" indent="-34290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第一個是</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目標點距離</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的成本函數，它會取機器人接下來的</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每個</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位置</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與</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目標點</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距離之平方</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作為成本。</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lvl="1" indent="0">
              <a:buFont typeface="+mj-lt"/>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-&gt; </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最小化這項成本，可以促進機器人以</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最有效率</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的方式移動到終點。</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800100" lvl="1" indent="-342900">
              <a:buFont typeface="Arial" panose="020B0604020202020204" pitchFamily="34" charset="0"/>
              <a:buChar char="•"/>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第二項成本函數則考慮了</a:t>
            </a:r>
            <a:r>
              <a:rPr lang="zh-TW" altLang="en-US" sz="1800" u="sng" dirty="0">
                <a:effectLst/>
                <a:latin typeface="Calibri" panose="020F0502020204030204" pitchFamily="34" charset="0"/>
                <a:ea typeface="新細明體" panose="02020500000000000000" pitchFamily="18" charset="-120"/>
                <a:cs typeface="Times New Roman" panose="02020603050405020304" pitchFamily="18" charset="0"/>
              </a:rPr>
              <a:t>每段速度向量之間的落差</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，它會取</a:t>
            </a:r>
            <a:r>
              <a:rPr lang="zh-TW" altLang="en-US" sz="1800" u="sng" dirty="0">
                <a:effectLst/>
                <a:latin typeface="Calibri" panose="020F0502020204030204" pitchFamily="34" charset="0"/>
                <a:ea typeface="新細明體" panose="02020500000000000000" pitchFamily="18" charset="-120"/>
                <a:cs typeface="Times New Roman" panose="02020603050405020304" pitchFamily="18" charset="0"/>
              </a:rPr>
              <a:t>每一步的速度項量與前一步的</a:t>
            </a:r>
            <a:r>
              <a:rPr lang="zh-TW" altLang="en-US" sz="1800" b="1" u="sng" dirty="0">
                <a:effectLst/>
                <a:latin typeface="Calibri" panose="020F0502020204030204" pitchFamily="34" charset="0"/>
                <a:ea typeface="新細明體" panose="02020500000000000000" pitchFamily="18" charset="-120"/>
                <a:cs typeface="Times New Roman" panose="02020603050405020304" pitchFamily="18" charset="0"/>
              </a:rPr>
              <a:t>變化之平方</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作為成本。</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lvl="1" indent="0">
              <a:buFont typeface="+mj-lt"/>
              <a:buNone/>
            </a:pPr>
            <a:r>
              <a:rPr lang="en-US" altLang="zh-TW" dirty="0"/>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最小化這個成本函數可以</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改善一連串速度命令的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平滑性與連續性</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dirty="0"/>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所以，藉由結合上述兩項成本函數，這個最佳化的目標在於</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從移動效率與速度連續性之間取得平衡</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，讓機器人能夠順暢的到達其終點。</a:t>
            </a:r>
            <a:endParaRPr lang="en-US" altLang="zh-TW" dirty="0"/>
          </a:p>
          <a:p>
            <a:endParaRPr lang="en-US" altLang="zh-TW" dirty="0"/>
          </a:p>
          <a:p>
            <a:r>
              <a:rPr lang="en-US" altLang="zh-TW" dirty="0"/>
              <a:t>Unlike the conventional VO method, which only determines the next step motion for the AMR, my approach aims to optimize a sequence of velocity vectors over a time horizon, which means that the design variables could be: V1, V2 until Vi.</a:t>
            </a:r>
          </a:p>
          <a:p>
            <a:r>
              <a:rPr lang="en-US" altLang="zh-TW" dirty="0"/>
              <a:t>The objective function consists of two types of cost:</a:t>
            </a:r>
          </a:p>
          <a:p>
            <a:pPr marL="228600" indent="-228600">
              <a:buFont typeface="+mj-lt"/>
              <a:buAutoNum type="arabicPeriod"/>
            </a:pPr>
            <a:r>
              <a:rPr lang="en-US" altLang="zh-TW" dirty="0"/>
              <a:t>The waypoint distance cost is the sum of distances between the robot’s position at each time step and its corresponding waypoint. Minimizing this could encourage the robot to move efficiently toward its goal.</a:t>
            </a:r>
          </a:p>
          <a:p>
            <a:pPr marL="228600" indent="-228600">
              <a:buFont typeface="+mj-lt"/>
              <a:buAutoNum type="arabicPeriod"/>
            </a:pPr>
            <a:r>
              <a:rPr lang="en-US" altLang="zh-TW" dirty="0"/>
              <a:t>In addition, the velocity change cost reduces extreme or abrupt motions. This cost penalizes large changes in velocity between consecutive time steps. Minimizing this should make a set of smooth and continuous motions.</a:t>
            </a:r>
          </a:p>
          <a:p>
            <a:r>
              <a:rPr lang="en-US" altLang="zh-TW" dirty="0"/>
              <a:t>By combining these two costs, the objective is to strike a balance between motion efficiency and continuity, ensuring the robot reaches its goal smoothly.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13</a:t>
            </a:fld>
            <a:endParaRPr lang="zh-TW" altLang="en-US"/>
          </a:p>
        </p:txBody>
      </p:sp>
    </p:spTree>
    <p:extLst>
      <p:ext uri="{BB962C8B-B14F-4D97-AF65-F5344CB8AC3E}">
        <p14:creationId xmlns:p14="http://schemas.microsoft.com/office/powerpoint/2010/main" val="4164085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正如前面所講的一樣，我會使用</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限制式作為讓機器人避免碰撞的手段。</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基本上，我的想法是在</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未來每一步的</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速度空間</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中，都展開</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區域</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lvl="1" indent="0">
              <a:buFont typeface="Arial" panose="020B0604020202020204" pitchFamily="34" charset="0"/>
              <a:buNone/>
            </a:pPr>
            <a:r>
              <a:rPr lang="en-US" altLang="zh-TW" dirty="0"/>
              <a:t>-&gt; </a:t>
            </a:r>
            <a:r>
              <a:rPr lang="zh-TW" altLang="en-US" dirty="0"/>
              <a:t>那麼演算法只要確保接下來一序列的</a:t>
            </a:r>
            <a:r>
              <a:rPr lang="zh-TW" altLang="en-US" b="1" u="sng" dirty="0"/>
              <a:t>速度向量</a:t>
            </a:r>
            <a:r>
              <a:rPr lang="zh-TW" altLang="en-US" u="sng" dirty="0"/>
              <a:t>都落在</a:t>
            </a:r>
            <a:r>
              <a:rPr lang="en-US" altLang="zh-TW" u="sng" dirty="0"/>
              <a:t>VO</a:t>
            </a:r>
            <a:r>
              <a:rPr lang="zh-TW" altLang="en-US" u="sng" dirty="0"/>
              <a:t>之外</a:t>
            </a:r>
            <a:r>
              <a:rPr lang="zh-TW" altLang="en-US" dirty="0"/>
              <a:t>，即可保證避免碰撞。</a:t>
            </a:r>
            <a:endParaRPr lang="en-US" altLang="zh-TW" dirty="0"/>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而最困難的部分，就是在於定義出未來每一步的</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限制函數</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之前的投影片有解釋到，要展開速度障礙的話，</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需要有障礙物的</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位置</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速度</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自身的位置</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作為參數</a:t>
            </a:r>
            <a:r>
              <a:rPr lang="zh-TW" altLang="en-US" sz="1800" b="1" u="sng"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就如同第一步的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VO_B1</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的限制函數。</a:t>
            </a:r>
            <a:endPar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lvl="1" indent="0">
              <a:buFont typeface="Arial" panose="020B0604020202020204" pitchFamily="34" charset="0"/>
              <a:buNone/>
            </a:pPr>
            <a:r>
              <a:rPr lang="en-US" altLang="zh-TW" b="0" dirty="0"/>
              <a:t>-&gt;</a:t>
            </a:r>
            <a:r>
              <a:rPr lang="zh-TW" altLang="en-US" b="0" dirty="0"/>
              <a:t>然而，到了第二步的時候，我們會發現</a:t>
            </a:r>
            <a:r>
              <a:rPr lang="zh-TW" altLang="en-US" b="1" u="sng" dirty="0"/>
              <a:t>自身位置</a:t>
            </a:r>
            <a:r>
              <a:rPr lang="zh-TW" altLang="en-US" b="0" u="sng" dirty="0"/>
              <a:t>也成為了一項變數</a:t>
            </a:r>
            <a:r>
              <a:rPr lang="zh-TW" altLang="en-US" b="0" dirty="0"/>
              <a:t>，它是前面</a:t>
            </a:r>
            <a:r>
              <a:rPr lang="zh-TW" altLang="en-US" b="0" u="sng" dirty="0"/>
              <a:t>第一步速度的函數</a:t>
            </a:r>
            <a:r>
              <a:rPr lang="zh-TW" altLang="en-US" b="0" dirty="0"/>
              <a:t>。</a:t>
            </a:r>
            <a:endParaRPr lang="en-US" altLang="zh-TW" b="0" dirty="0"/>
          </a:p>
          <a:p>
            <a:pPr marL="457200" lvl="1" indent="0">
              <a:buFont typeface="Arial" panose="020B0604020202020204" pitchFamily="34" charset="0"/>
              <a:buNone/>
            </a:pPr>
            <a:r>
              <a:rPr lang="en-US" altLang="zh-TW" b="0" dirty="0"/>
              <a:t>-&gt;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也就是說，想知道第二步的速度向量是否有踏入</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，必須將前一步的速度向量也納入考慮。</a:t>
            </a:r>
            <a:endParaRPr lang="en-US" altLang="zh-TW" sz="1800" b="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b="0" dirty="0"/>
              <a:t>以此類推，步數越後面的</a:t>
            </a:r>
            <a:r>
              <a:rPr lang="en-US" altLang="zh-TW" b="0" dirty="0"/>
              <a:t>VO</a:t>
            </a:r>
            <a:r>
              <a:rPr lang="zh-TW" altLang="en-US" b="0" dirty="0"/>
              <a:t>限制函數，需要考慮的</a:t>
            </a:r>
            <a:r>
              <a:rPr lang="zh-TW" altLang="en-US" b="1" dirty="0"/>
              <a:t>速度向量變數</a:t>
            </a:r>
            <a:r>
              <a:rPr lang="zh-TW" altLang="en-US" b="0" dirty="0"/>
              <a:t>便越多。</a:t>
            </a:r>
            <a:endParaRPr lang="en-US" altLang="zh-TW" b="0" dirty="0"/>
          </a:p>
          <a:p>
            <a:pPr marL="171450" indent="-171450">
              <a:buFont typeface="Arial" panose="020B0604020202020204" pitchFamily="34" charset="0"/>
              <a:buChar char="•"/>
            </a:pPr>
            <a:r>
              <a:rPr lang="zh-TW" altLang="en-US" dirty="0"/>
              <a:t>因此，考慮越多步的</a:t>
            </a:r>
            <a:r>
              <a:rPr lang="en-US" altLang="zh-TW" dirty="0"/>
              <a:t>VO</a:t>
            </a:r>
            <a:r>
              <a:rPr lang="zh-TW" altLang="en-US" dirty="0"/>
              <a:t>，便須要面對越高維度的</a:t>
            </a:r>
            <a:r>
              <a:rPr lang="zh-TW" altLang="en-US" b="1" dirty="0"/>
              <a:t>非線性限制式</a:t>
            </a:r>
            <a:r>
              <a:rPr lang="zh-TW" altLang="en-US" dirty="0"/>
              <a:t>。</a:t>
            </a:r>
            <a:endParaRPr lang="en-US" altLang="zh-TW" dirty="0"/>
          </a:p>
          <a:p>
            <a:endParaRPr lang="en-US" altLang="zh-TW" dirty="0"/>
          </a:p>
          <a:p>
            <a:r>
              <a:rPr lang="en-US" altLang="zh-TW" dirty="0"/>
              <a:t>To ensure that an AMR avoids collisions with obstacles, constraints are applied to the optimization process. The basic idea is to let the robot’s motion at each time step stays outside the corresponding VO region.</a:t>
            </a:r>
          </a:p>
          <a:p>
            <a:r>
              <a:rPr lang="en-US" altLang="zh-TW" dirty="0"/>
              <a:t>The most complex part is constructing the VO constraint function. The robot’s current position and the state of obstacles are treated as parameters. However, when optimizing a sequence of motions over a time horizon, the robot’s future positions also become variables—they depend on the motion choices made in the previous time steps.</a:t>
            </a:r>
          </a:p>
          <a:p>
            <a:r>
              <a:rPr lang="en-US" altLang="zh-TW" dirty="0"/>
              <a:t>As the prediction horizon becomes longer, the dimensionality of the optimization increases, which can significantly slow down computation. Therefore, finding a reasonable prediction horizon is crucial for balancing accuracy and computational efficiency in this approach.</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14</a:t>
            </a:fld>
            <a:endParaRPr lang="zh-TW" altLang="en-US"/>
          </a:p>
        </p:txBody>
      </p:sp>
    </p:spTree>
    <p:extLst>
      <p:ext uri="{BB962C8B-B14F-4D97-AF65-F5344CB8AC3E}">
        <p14:creationId xmlns:p14="http://schemas.microsoft.com/office/powerpoint/2010/main" val="2829471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現在講一下我模擬中使用的機器人模型，它屬於一種全向式移動機器人。</a:t>
            </a:r>
            <a:endParaRPr lang="en-US" altLang="zh-TW" dirty="0"/>
          </a:p>
          <a:p>
            <a:pPr marL="171450" indent="-171450">
              <a:buFont typeface="Arial" panose="020B0604020202020204" pitchFamily="34" charset="0"/>
              <a:buChar char="•"/>
            </a:pPr>
            <a:r>
              <a:rPr lang="zh-TW" altLang="en-US" dirty="0"/>
              <a:t>也就是它的前進方向與機器人自身的朝向是各自獨立的。</a:t>
            </a:r>
            <a:endParaRPr lang="en-US" altLang="zh-TW" dirty="0"/>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這個模型叫做</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Generalized Bicycle Model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簡稱</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GBM</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，它有兩顆輪子可以各自運轉及轉向</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如同圖片所示</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zh-TW" sz="1800" dirty="0">
                <a:effectLst/>
                <a:latin typeface="Calibri" panose="020F0502020204030204" pitchFamily="34" charset="0"/>
                <a:ea typeface="+mn-ea"/>
                <a:cs typeface="Times New Roman" panose="02020603050405020304" pitchFamily="18" charset="0"/>
              </a:rPr>
              <a:t>上面是他的逆向運動學方程式。我們只要輸入這台機器人的</a:t>
            </a:r>
            <a:r>
              <a:rPr lang="zh-TW" altLang="zh-TW" sz="1800" b="1" dirty="0">
                <a:effectLst/>
                <a:latin typeface="Calibri" panose="020F0502020204030204" pitchFamily="34" charset="0"/>
                <a:ea typeface="+mn-ea"/>
                <a:cs typeface="Times New Roman" panose="02020603050405020304" pitchFamily="18" charset="0"/>
              </a:rPr>
              <a:t>速度</a:t>
            </a:r>
            <a:r>
              <a:rPr lang="en-US" altLang="zh-TW" sz="1800" b="1" dirty="0" err="1">
                <a:effectLst/>
                <a:latin typeface="Calibri" panose="020F0502020204030204" pitchFamily="34" charset="0"/>
                <a:ea typeface="+mn-ea"/>
                <a:cs typeface="Times New Roman" panose="02020603050405020304" pitchFamily="18" charset="0"/>
              </a:rPr>
              <a:t>v_x</a:t>
            </a:r>
            <a:r>
              <a:rPr lang="en-US" altLang="zh-TW" sz="1800" b="1" dirty="0">
                <a:effectLst/>
                <a:latin typeface="Calibri" panose="020F0502020204030204" pitchFamily="34" charset="0"/>
                <a:ea typeface="+mn-ea"/>
                <a:cs typeface="Times New Roman" panose="02020603050405020304" pitchFamily="18" charset="0"/>
              </a:rPr>
              <a:t>, </a:t>
            </a:r>
            <a:r>
              <a:rPr lang="en-US" altLang="zh-TW" sz="1800" b="1" dirty="0" err="1">
                <a:effectLst/>
                <a:latin typeface="Calibri" panose="020F0502020204030204" pitchFamily="34" charset="0"/>
                <a:ea typeface="+mn-ea"/>
                <a:cs typeface="Times New Roman" panose="02020603050405020304" pitchFamily="18" charset="0"/>
              </a:rPr>
              <a:t>v_y</a:t>
            </a:r>
            <a:r>
              <a:rPr lang="en-US" altLang="zh-TW" sz="1800" b="1" dirty="0">
                <a:effectLst/>
                <a:latin typeface="Calibri" panose="020F0502020204030204" pitchFamily="34" charset="0"/>
                <a:ea typeface="+mn-ea"/>
                <a:cs typeface="Times New Roman" panose="02020603050405020304" pitchFamily="18" charset="0"/>
              </a:rPr>
              <a:t> </a:t>
            </a:r>
            <a:r>
              <a:rPr lang="zh-TW" altLang="zh-TW" sz="1800" dirty="0">
                <a:effectLst/>
                <a:latin typeface="Calibri" panose="020F0502020204030204" pitchFamily="34" charset="0"/>
                <a:ea typeface="+mn-ea"/>
                <a:cs typeface="Times New Roman" panose="02020603050405020304" pitchFamily="18" charset="0"/>
              </a:rPr>
              <a:t>以及</a:t>
            </a:r>
            <a:r>
              <a:rPr lang="zh-TW" altLang="zh-TW" sz="1800" b="1" dirty="0">
                <a:effectLst/>
                <a:latin typeface="Calibri" panose="020F0502020204030204" pitchFamily="34" charset="0"/>
                <a:ea typeface="+mn-ea"/>
                <a:cs typeface="Times New Roman" panose="02020603050405020304" pitchFamily="18" charset="0"/>
              </a:rPr>
              <a:t>轉向速度</a:t>
            </a:r>
            <a:r>
              <a:rPr lang="en-US" altLang="zh-TW" sz="1800" b="1" dirty="0">
                <a:effectLst/>
                <a:latin typeface="Calibri" panose="020F0502020204030204" pitchFamily="34" charset="0"/>
                <a:ea typeface="+mn-ea"/>
                <a:cs typeface="Times New Roman" panose="02020603050405020304" pitchFamily="18" charset="0"/>
              </a:rPr>
              <a:t>omega</a:t>
            </a:r>
            <a:r>
              <a:rPr lang="zh-TW" altLang="zh-TW" sz="1800" dirty="0">
                <a:effectLst/>
                <a:latin typeface="Calibri" panose="020F0502020204030204" pitchFamily="34" charset="0"/>
                <a:ea typeface="+mn-ea"/>
                <a:cs typeface="Times New Roman" panose="02020603050405020304" pitchFamily="18" charset="0"/>
              </a:rPr>
              <a:t>，便可以得知這台機器人的</a:t>
            </a:r>
            <a:r>
              <a:rPr lang="zh-TW" altLang="zh-TW" sz="1800" b="1" dirty="0">
                <a:effectLst/>
                <a:latin typeface="Calibri" panose="020F0502020204030204" pitchFamily="34" charset="0"/>
                <a:ea typeface="+mn-ea"/>
                <a:cs typeface="Times New Roman" panose="02020603050405020304" pitchFamily="18" charset="0"/>
              </a:rPr>
              <a:t>前後輪速度</a:t>
            </a:r>
            <a:r>
              <a:rPr lang="zh-TW" altLang="zh-TW" sz="1800" dirty="0">
                <a:effectLst/>
                <a:latin typeface="Calibri" panose="020F0502020204030204" pitchFamily="34" charset="0"/>
                <a:ea typeface="+mn-ea"/>
                <a:cs typeface="Times New Roman" panose="02020603050405020304" pitchFamily="18" charset="0"/>
              </a:rPr>
              <a:t>及</a:t>
            </a:r>
            <a:r>
              <a:rPr lang="zh-TW" altLang="zh-TW" sz="1800" b="1" dirty="0">
                <a:effectLst/>
                <a:latin typeface="Calibri" panose="020F0502020204030204" pitchFamily="34" charset="0"/>
                <a:ea typeface="+mn-ea"/>
                <a:cs typeface="Times New Roman" panose="02020603050405020304" pitchFamily="18" charset="0"/>
              </a:rPr>
              <a:t>轉向</a:t>
            </a:r>
            <a:r>
              <a:rPr lang="zh-TW" altLang="zh-TW" sz="1800" dirty="0">
                <a:effectLst/>
                <a:latin typeface="Calibri" panose="020F0502020204030204" pitchFamily="34" charset="0"/>
                <a:ea typeface="+mn-ea"/>
                <a:cs typeface="Times New Roman" panose="02020603050405020304" pitchFamily="18" charset="0"/>
              </a:rPr>
              <a:t>究竟要打多少。</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en-US" dirty="0"/>
              <a:t>對於這台模擬的</a:t>
            </a:r>
            <a:r>
              <a:rPr lang="en-US" altLang="zh-TW" dirty="0"/>
              <a:t>GBM</a:t>
            </a:r>
            <a:r>
              <a:rPr lang="zh-TW" altLang="en-US" dirty="0"/>
              <a:t>，我有幾項假設</a:t>
            </a:r>
            <a:r>
              <a:rPr lang="en-US" altLang="zh-TW" dirty="0"/>
              <a:t>:</a:t>
            </a: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我假設這台機器人的控制系統式完美的</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，但還是會考慮基本的硬體限制，以符合真實性。</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lvl="1" indent="0">
              <a:buFont typeface="Arial" panose="020B0604020202020204" pitchFamily="34" charset="0"/>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-&gt;</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意思就是，</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它也不是上層命令說輪速要多少就馬上催多少。</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en-US" dirty="0"/>
              <a:t>它會</a:t>
            </a:r>
            <a:r>
              <a:rPr lang="zh-TW" altLang="en-US" u="sng" dirty="0"/>
              <a:t>依照</a:t>
            </a:r>
            <a:r>
              <a:rPr lang="zh-TW" altLang="en-US" b="1" u="sng" dirty="0"/>
              <a:t>加速度上限</a:t>
            </a:r>
            <a:r>
              <a:rPr lang="zh-TW" altLang="en-US" u="sng" dirty="0"/>
              <a:t>去追上命令指示的速度</a:t>
            </a:r>
            <a:r>
              <a:rPr lang="zh-TW" altLang="en-US" dirty="0"/>
              <a:t>，而這個</a:t>
            </a:r>
            <a:r>
              <a:rPr lang="zh-TW" altLang="en-US" b="1" dirty="0"/>
              <a:t>加速度上限</a:t>
            </a:r>
            <a:r>
              <a:rPr lang="zh-TW" altLang="en-US" dirty="0"/>
              <a:t>則來自直流馬達的</a:t>
            </a:r>
            <a:r>
              <a:rPr lang="zh-TW" altLang="en-US" b="1" dirty="0"/>
              <a:t>線性</a:t>
            </a:r>
            <a:r>
              <a:rPr lang="en-US" altLang="zh-TW" b="1" dirty="0"/>
              <a:t>TN-curve</a:t>
            </a:r>
            <a:r>
              <a:rPr lang="zh-TW" altLang="en-US" dirty="0"/>
              <a:t>。</a:t>
            </a:r>
            <a:endParaRPr lang="en-US" altLang="zh-TW" dirty="0"/>
          </a:p>
          <a:p>
            <a:pPr marL="457200" lvl="1" indent="0">
              <a:buFont typeface="Arial" panose="020B0604020202020204" pitchFamily="34" charset="0"/>
              <a:buNone/>
            </a:pPr>
            <a:r>
              <a:rPr lang="en-US" altLang="zh-TW" dirty="0"/>
              <a:t>-&gt; </a:t>
            </a:r>
            <a:r>
              <a:rPr lang="zh-TW" altLang="en-US" dirty="0"/>
              <a:t>也就是說，這條線會限制機器人的輪子在不同速度下的</a:t>
            </a:r>
            <a:r>
              <a:rPr lang="zh-TW" altLang="en-US" b="1" dirty="0"/>
              <a:t>最大加速度</a:t>
            </a:r>
            <a:r>
              <a:rPr lang="zh-TW" altLang="en-US" dirty="0"/>
              <a:t>還有</a:t>
            </a:r>
            <a:r>
              <a:rPr lang="zh-TW" altLang="en-US" b="1" dirty="0"/>
              <a:t>輪子本身的最大速度</a:t>
            </a:r>
            <a:r>
              <a:rPr lang="zh-TW" altLang="en-US" dirty="0"/>
              <a:t>。</a:t>
            </a:r>
            <a:endParaRPr lang="en-US" altLang="zh-TW" dirty="0"/>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另外，我還假設了如果前後</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兩個輪胎力出現衝突時</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，它會自動平衡。</a:t>
            </a:r>
            <a:endParaRPr lang="en-US" altLang="zh-TW" dirty="0"/>
          </a:p>
          <a:p>
            <a:endParaRPr lang="en-US" altLang="zh-TW" dirty="0"/>
          </a:p>
          <a:p>
            <a:r>
              <a:rPr lang="en-US" altLang="zh-TW" dirty="0"/>
              <a:t>To test my proposed method, I applied it to a specific type of mobile robot called Generalized Bicycle Mode or the GBM. The GBM has a unique design. Unlike regular vehicles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15</a:t>
            </a:fld>
            <a:endParaRPr lang="zh-TW" altLang="en-US"/>
          </a:p>
        </p:txBody>
      </p:sp>
    </p:spTree>
    <p:extLst>
      <p:ext uri="{BB962C8B-B14F-4D97-AF65-F5344CB8AC3E}">
        <p14:creationId xmlns:p14="http://schemas.microsoft.com/office/powerpoint/2010/main" val="4206518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為了測試我的運動規劃方式是否能夠改善傳統</a:t>
            </a:r>
            <a:r>
              <a:rPr lang="en-US" altLang="zh-TW" dirty="0"/>
              <a:t>VO</a:t>
            </a:r>
            <a:r>
              <a:rPr lang="zh-TW" altLang="en-US" dirty="0"/>
              <a:t>法在迴避障礙物時的動作連續性，我建立了一套實驗，總共有</a:t>
            </a:r>
            <a:r>
              <a:rPr lang="en-US" altLang="zh-TW" dirty="0"/>
              <a:t>4</a:t>
            </a:r>
            <a:r>
              <a:rPr lang="zh-TW" altLang="en-US" dirty="0"/>
              <a:t>個情境，每個情境我會測試</a:t>
            </a:r>
            <a:r>
              <a:rPr lang="en-US" altLang="zh-TW" dirty="0"/>
              <a:t>10</a:t>
            </a:r>
            <a:r>
              <a:rPr lang="zh-TW" altLang="en-US" dirty="0"/>
              <a:t>組。</a:t>
            </a:r>
            <a:endParaRPr lang="en-US" altLang="zh-TW" dirty="0"/>
          </a:p>
          <a:p>
            <a:pPr marL="228600" indent="-228600">
              <a:buFont typeface="+mj-lt"/>
              <a:buAutoNum type="arabicPeriod"/>
            </a:pPr>
            <a:r>
              <a:rPr lang="zh-TW" altLang="en-US" dirty="0"/>
              <a:t>第一個情境是有一個</a:t>
            </a:r>
            <a:r>
              <a:rPr lang="zh-TW" altLang="en-US" b="1" dirty="0"/>
              <a:t>等速</a:t>
            </a:r>
            <a:r>
              <a:rPr lang="zh-TW" altLang="en-US" dirty="0"/>
              <a:t>的</a:t>
            </a:r>
            <a:r>
              <a:rPr lang="zh-TW" altLang="en-US" u="sng" dirty="0"/>
              <a:t>動態障礙迎面而來</a:t>
            </a:r>
            <a:r>
              <a:rPr lang="zh-TW" altLang="en-US" dirty="0"/>
              <a:t>，測試用機器人必須繞開它到達其身後的終點。</a:t>
            </a:r>
            <a:endParaRPr lang="en-US" altLang="zh-TW" dirty="0"/>
          </a:p>
          <a:p>
            <a:pPr marL="228600" indent="-228600">
              <a:buFont typeface="+mj-lt"/>
              <a:buAutoNum type="arabicPeriod"/>
            </a:pPr>
            <a:r>
              <a:rPr lang="zh-TW" altLang="en-US" dirty="0"/>
              <a:t>第二個情境類似於第一個，只是動態物體是以</a:t>
            </a:r>
            <a:r>
              <a:rPr lang="zh-TW" altLang="en-US" b="1" dirty="0"/>
              <a:t>常加速度</a:t>
            </a:r>
            <a:r>
              <a:rPr lang="zh-TW" altLang="en-US" dirty="0"/>
              <a:t>前進。</a:t>
            </a:r>
            <a:endParaRPr lang="en-US" altLang="zh-TW" dirty="0"/>
          </a:p>
          <a:p>
            <a:pPr marL="228600" indent="-228600">
              <a:buFont typeface="+mj-lt"/>
              <a:buAutoNum type="arabicPeriod"/>
            </a:pPr>
            <a:r>
              <a:rPr lang="zh-TW" altLang="en-US" dirty="0"/>
              <a:t>第三個情境則是</a:t>
            </a:r>
            <a:r>
              <a:rPr lang="zh-TW" altLang="en-US" u="sng" dirty="0"/>
              <a:t>綜合了前面實驗的兩種障礙物</a:t>
            </a:r>
            <a:r>
              <a:rPr lang="zh-TW" altLang="en-US" dirty="0"/>
              <a:t>，機器人必須同時迴避他們並抵達終點。</a:t>
            </a:r>
            <a:endParaRPr lang="en-US" altLang="zh-TW" dirty="0"/>
          </a:p>
          <a:p>
            <a:pPr marL="228600" indent="-228600">
              <a:buFont typeface="+mj-lt"/>
              <a:buAutoNum type="arabicPeriod"/>
            </a:pPr>
            <a:r>
              <a:rPr lang="zh-TW" altLang="en-US" dirty="0"/>
              <a:t>第四個情境是讓機器人</a:t>
            </a:r>
            <a:r>
              <a:rPr lang="zh-TW" altLang="en-US" u="sng" dirty="0"/>
              <a:t>穿越</a:t>
            </a:r>
            <a:r>
              <a:rPr lang="en-US" altLang="zh-TW" u="sng" dirty="0"/>
              <a:t>5</a:t>
            </a:r>
            <a:r>
              <a:rPr lang="zh-TW" altLang="en-US" u="sng" dirty="0"/>
              <a:t>個</a:t>
            </a:r>
            <a:r>
              <a:rPr lang="zh-TW" altLang="en-US" b="1" u="sng" dirty="0"/>
              <a:t>簡諧運動</a:t>
            </a:r>
            <a:r>
              <a:rPr lang="zh-TW" altLang="en-US" u="sng" dirty="0"/>
              <a:t>不斷來回的物體</a:t>
            </a:r>
            <a:r>
              <a:rPr lang="zh-TW" altLang="en-US" dirty="0"/>
              <a:t>。</a:t>
            </a:r>
            <a:endParaRPr lang="en-US" altLang="zh-TW" dirty="0"/>
          </a:p>
          <a:p>
            <a:endParaRPr lang="en-US" altLang="zh-TW" dirty="0"/>
          </a:p>
          <a:p>
            <a:r>
              <a:rPr lang="zh-TW" altLang="en-US" dirty="0"/>
              <a:t>下列是</a:t>
            </a:r>
            <a:r>
              <a:rPr lang="zh-TW" altLang="en-US" b="1" dirty="0"/>
              <a:t>實驗前提假設</a:t>
            </a:r>
            <a:r>
              <a:rPr lang="en-US" altLang="zh-TW" dirty="0"/>
              <a:t>:</a:t>
            </a:r>
          </a:p>
          <a:p>
            <a:pPr marL="171450" indent="-171450">
              <a:buFont typeface="Arial" panose="020B0604020202020204" pitchFamily="34" charset="0"/>
              <a:buChar char="•"/>
            </a:pPr>
            <a:r>
              <a:rPr lang="zh-TW" altLang="en-US" dirty="0"/>
              <a:t>所有物體都被視為能夠被機器人完美偵測到。但是，為了貼近真實性，我有添加</a:t>
            </a:r>
            <a:r>
              <a:rPr lang="zh-TW" altLang="en-US" b="1" u="sng" dirty="0"/>
              <a:t>高斯分布的噪音</a:t>
            </a:r>
            <a:r>
              <a:rPr lang="zh-TW" altLang="en-US" dirty="0"/>
              <a:t>以模擬感測器誤差。</a:t>
            </a:r>
            <a:endParaRPr lang="en-US" altLang="zh-TW" dirty="0"/>
          </a:p>
          <a:p>
            <a:pPr marL="171450" indent="-171450">
              <a:buFont typeface="Arial" panose="020B0604020202020204" pitchFamily="34" charset="0"/>
              <a:buChar char="•"/>
            </a:pPr>
            <a:r>
              <a:rPr lang="zh-TW" altLang="en-US" dirty="0"/>
              <a:t>當演算法失效或最佳化求解器找不到解時，機器人會停止移動以避免更進一步的碰撞。</a:t>
            </a:r>
            <a:endParaRPr lang="en-US" altLang="zh-TW" dirty="0"/>
          </a:p>
          <a:p>
            <a:pPr marL="171450" indent="-171450">
              <a:buFont typeface="Arial" panose="020B0604020202020204" pitchFamily="34" charset="0"/>
              <a:buChar char="•"/>
            </a:pPr>
            <a:r>
              <a:rPr lang="zh-TW" altLang="en-US" dirty="0"/>
              <a:t>假設機器人的硬體效能很好，所以演算法的執行時間是被無視的。</a:t>
            </a:r>
            <a:endParaRPr lang="en-US" altLang="zh-TW" dirty="0"/>
          </a:p>
          <a:p>
            <a:endParaRPr lang="en-US" altLang="zh-TW" dirty="0"/>
          </a:p>
          <a:p>
            <a:r>
              <a:rPr lang="en-US" altLang="zh-TW" dirty="0"/>
              <a:t>To see how well this algorithm works, I ran a simulation on the computer. In this experiment, the GBM had one simple mission: move from point A to point B. Along the way, it encountered dynamic obstacles moving across in a S-shaped trajectory. The robot’s job was to avoid these objects and still reach its goal. </a:t>
            </a:r>
          </a:p>
          <a:p>
            <a:r>
              <a:rPr lang="en-US" altLang="zh-TW" dirty="0"/>
              <a:t>After testing the proposed approach and comparing it to the conventional VO method, two significant results were observed: First, the proposed method successfully guided the robot to its destination without collisions. Second, compared to the existing method, the new approach reduced the total travel time, indicating improved efficiency.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16</a:t>
            </a:fld>
            <a:endParaRPr lang="zh-TW" altLang="en-US"/>
          </a:p>
        </p:txBody>
      </p:sp>
    </p:spTree>
    <p:extLst>
      <p:ext uri="{BB962C8B-B14F-4D97-AF65-F5344CB8AC3E}">
        <p14:creationId xmlns:p14="http://schemas.microsoft.com/office/powerpoint/2010/main" val="1444900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至於怎麼評估演算法發出的速度命令的連續性</a:t>
            </a:r>
            <a:r>
              <a:rPr lang="en-US" altLang="zh-TW" dirty="0"/>
              <a:t>?</a:t>
            </a:r>
            <a:r>
              <a:rPr lang="zh-TW" altLang="en-US" dirty="0"/>
              <a:t> 我使用了兩個評估方式</a:t>
            </a:r>
            <a:r>
              <a:rPr lang="en-US" altLang="zh-TW" dirty="0"/>
              <a:t>:</a:t>
            </a:r>
          </a:p>
          <a:p>
            <a:pPr marL="171450" indent="-171450">
              <a:buFont typeface="Arial" panose="020B0604020202020204" pitchFamily="34" charset="0"/>
              <a:buChar char="•"/>
            </a:pPr>
            <a:r>
              <a:rPr lang="zh-TW" altLang="en-US" dirty="0"/>
              <a:t>第一個是</a:t>
            </a:r>
            <a:r>
              <a:rPr lang="en-US" altLang="zh-TW" dirty="0"/>
              <a:t>Velocity variation</a:t>
            </a:r>
            <a:r>
              <a:rPr lang="zh-TW" altLang="en-US" dirty="0"/>
              <a:t> </a:t>
            </a:r>
            <a:r>
              <a:rPr lang="en-US" altLang="zh-TW" dirty="0"/>
              <a:t>(</a:t>
            </a:r>
            <a:r>
              <a:rPr lang="zh-TW" altLang="en-US" dirty="0"/>
              <a:t>𝑉</a:t>
            </a:r>
            <a:r>
              <a:rPr lang="en-US" altLang="zh-TW" dirty="0"/>
              <a:t>_</a:t>
            </a:r>
            <a:r>
              <a:rPr lang="zh-TW" altLang="en-US" dirty="0"/>
              <a:t>𝑐𝑚𝑑</a:t>
            </a:r>
            <a:r>
              <a:rPr lang="en-US" altLang="zh-TW" dirty="0"/>
              <a:t>)</a:t>
            </a:r>
            <a:r>
              <a:rPr lang="zh-TW" altLang="en-US" dirty="0"/>
              <a:t> </a:t>
            </a:r>
            <a:r>
              <a:rPr lang="en-US" altLang="zh-TW" dirty="0"/>
              <a:t>: </a:t>
            </a:r>
            <a:r>
              <a:rPr lang="zh-TW" altLang="en-US" dirty="0"/>
              <a:t>這是以全部的速度變化之範數和做為指標</a:t>
            </a:r>
            <a:endParaRPr lang="en-US" altLang="zh-TW" dirty="0"/>
          </a:p>
          <a:p>
            <a:endParaRPr lang="en-US" altLang="zh-TW" dirty="0"/>
          </a:p>
          <a:p>
            <a:r>
              <a:rPr lang="en-US" altLang="zh-TW" dirty="0"/>
              <a:t>To test my proposed method, I applied it to a specific type of mobile robot called Generalized Bicycle Mode or the GBM. The GBM has a unique design. Unlike regular vehicles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17</a:t>
            </a:fld>
            <a:endParaRPr lang="zh-TW" altLang="en-US"/>
          </a:p>
        </p:txBody>
      </p:sp>
    </p:spTree>
    <p:extLst>
      <p:ext uri="{BB962C8B-B14F-4D97-AF65-F5344CB8AC3E}">
        <p14:creationId xmlns:p14="http://schemas.microsoft.com/office/powerpoint/2010/main" val="3227262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see how well this algorithm works, I ran a simulation on the computer. In this experiment, the GBM had one simple mission: move from point A to point B. Along the way, it encountered dynamic obstacles moving across in a S-shaped trajectory. The robot’s job was to avoid these objects and still reach its goal. </a:t>
            </a:r>
          </a:p>
          <a:p>
            <a:r>
              <a:rPr lang="en-US" altLang="zh-TW" dirty="0"/>
              <a:t>After testing the proposed approach and comparing it to the conventional VO method, two significant results were observed: First, the proposed method successfully guided the robot to its destination without collisions. Second, compared to the existing method, the new approach reduced the total travel time, indicating improved efficiency.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18</a:t>
            </a:fld>
            <a:endParaRPr lang="zh-TW" altLang="en-US"/>
          </a:p>
        </p:txBody>
      </p:sp>
    </p:spTree>
    <p:extLst>
      <p:ext uri="{BB962C8B-B14F-4D97-AF65-F5344CB8AC3E}">
        <p14:creationId xmlns:p14="http://schemas.microsoft.com/office/powerpoint/2010/main" val="3635316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see how well this algorithm works, I ran a simulation on the computer. In this experiment, the GBM had one simple mission: move from point A to point B. Along the way, it encountered dynamic obstacles moving across in a S-shaped trajectory. The robot’s job was to avoid these objects and still reach its goal. </a:t>
            </a:r>
          </a:p>
          <a:p>
            <a:r>
              <a:rPr lang="en-US" altLang="zh-TW" dirty="0"/>
              <a:t>After testing the proposed approach and comparing it to the conventional VO method, two significant results were observed: First, the proposed method successfully guided the robot to its destination without collisions. Second, compared to the existing method, the new approach reduced the total travel time, indicating improved efficiency.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19</a:t>
            </a:fld>
            <a:endParaRPr lang="zh-TW" altLang="en-US"/>
          </a:p>
        </p:txBody>
      </p:sp>
    </p:spTree>
    <p:extLst>
      <p:ext uri="{BB962C8B-B14F-4D97-AF65-F5344CB8AC3E}">
        <p14:creationId xmlns:p14="http://schemas.microsoft.com/office/powerpoint/2010/main" val="2246284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最後，我總結一下我提出的新方法</a:t>
            </a:r>
            <a:r>
              <a:rPr lang="en-US" altLang="zh-TW" dirty="0"/>
              <a:t>:</a:t>
            </a:r>
          </a:p>
          <a:p>
            <a:r>
              <a:rPr lang="zh-TW" altLang="en-US" dirty="0"/>
              <a:t>這個研究目標在於發展一套</a:t>
            </a:r>
            <a:r>
              <a:rPr lang="zh-TW" altLang="en-US" u="sng" dirty="0"/>
              <a:t>有能力應對</a:t>
            </a:r>
            <a:r>
              <a:rPr lang="zh-TW" altLang="en-US" b="1" u="sng" dirty="0"/>
              <a:t>未知意圖之動態障礙</a:t>
            </a:r>
            <a:r>
              <a:rPr lang="zh-TW" altLang="en-US" u="sng" dirty="0"/>
              <a:t>的</a:t>
            </a:r>
            <a:r>
              <a:rPr lang="zh-TW" altLang="en-US" b="1" u="sng" dirty="0"/>
              <a:t>運動規劃法</a:t>
            </a:r>
            <a:r>
              <a:rPr lang="zh-TW" altLang="en-US" dirty="0"/>
              <a:t>，我主要聚焦在局部規劃的部份。</a:t>
            </a:r>
            <a:endParaRPr lang="en-US" altLang="zh-TW" dirty="0"/>
          </a:p>
          <a:p>
            <a:pPr marL="171450" indent="-171450">
              <a:buFont typeface="Arial" panose="020B0604020202020204" pitchFamily="34" charset="0"/>
              <a:buChar char="•"/>
            </a:pPr>
            <a:r>
              <a:rPr lang="zh-TW" altLang="en-US" dirty="0"/>
              <a:t>相較於傳統的</a:t>
            </a:r>
            <a:r>
              <a:rPr lang="en-US" altLang="zh-TW" dirty="0"/>
              <a:t>VO</a:t>
            </a:r>
            <a:r>
              <a:rPr lang="zh-TW" altLang="en-US" dirty="0"/>
              <a:t>法</a:t>
            </a:r>
            <a:r>
              <a:rPr lang="en-US" altLang="zh-TW" dirty="0"/>
              <a:t>:</a:t>
            </a:r>
          </a:p>
          <a:p>
            <a:pPr marL="685800" lvl="1" indent="-228600">
              <a:buFont typeface="+mj-lt"/>
              <a:buAutoNum type="arabicPeriod"/>
            </a:pPr>
            <a:r>
              <a:rPr lang="zh-TW" altLang="en-US" dirty="0"/>
              <a:t>第一，我提昇了演算法發出之</a:t>
            </a:r>
            <a:r>
              <a:rPr lang="zh-TW" altLang="en-US" b="1" dirty="0"/>
              <a:t>速度命令</a:t>
            </a:r>
            <a:r>
              <a:rPr lang="zh-TW" altLang="en-US" dirty="0"/>
              <a:t>的</a:t>
            </a:r>
            <a:r>
              <a:rPr lang="zh-TW" altLang="en-US" b="1" dirty="0"/>
              <a:t>連續性</a:t>
            </a:r>
            <a:r>
              <a:rPr lang="zh-TW" altLang="en-US" dirty="0"/>
              <a:t>。而度命令之間越平滑，機器人越容易追蹤。</a:t>
            </a:r>
            <a:endParaRPr lang="en-US" altLang="zh-TW" dirty="0"/>
          </a:p>
          <a:p>
            <a:pPr marL="685800" lvl="1" indent="-228600">
              <a:buFont typeface="+mj-lt"/>
              <a:buAutoNum type="arabicPeriod"/>
            </a:pPr>
            <a:r>
              <a:rPr lang="zh-TW" altLang="en-US" dirty="0"/>
              <a:t>第二，新方法更能夠適應非線性速度的移動障礙物。</a:t>
            </a:r>
            <a:endParaRPr lang="en-US" altLang="zh-TW" dirty="0"/>
          </a:p>
          <a:p>
            <a:pPr marL="171450" indent="-171450">
              <a:buFont typeface="Arial" panose="020B0604020202020204" pitchFamily="34" charset="0"/>
              <a:buChar char="•"/>
            </a:pPr>
            <a:r>
              <a:rPr lang="zh-TW" altLang="en-US" dirty="0"/>
              <a:t>另外，相較於</a:t>
            </a:r>
            <a:r>
              <a:rPr lang="en-US" altLang="zh-TW" dirty="0"/>
              <a:t>MPC</a:t>
            </a:r>
            <a:r>
              <a:rPr lang="zh-TW" altLang="en-US" dirty="0"/>
              <a:t>的運動規劃方式</a:t>
            </a:r>
            <a:r>
              <a:rPr lang="en-US" altLang="zh-TW" dirty="0"/>
              <a:t>:</a:t>
            </a:r>
          </a:p>
          <a:p>
            <a:pPr marL="457200" lvl="1" indent="0">
              <a:buFont typeface="+mj-lt"/>
              <a:buNone/>
            </a:pPr>
            <a:r>
              <a:rPr lang="zh-TW" altLang="en-US" dirty="0"/>
              <a:t>我的方法可以直接將障礙物的速度納入避障時的考慮。</a:t>
            </a:r>
            <a:endParaRPr lang="en-US" altLang="zh-TW" dirty="0"/>
          </a:p>
          <a:p>
            <a:pPr marL="457200" lvl="1" indent="0">
              <a:buFont typeface="+mj-lt"/>
              <a:buNone/>
            </a:pPr>
            <a:r>
              <a:rPr lang="en-US" altLang="zh-TW" dirty="0"/>
              <a:t>-&gt;</a:t>
            </a:r>
            <a:r>
              <a:rPr lang="zh-TW" altLang="en-US" dirty="0"/>
              <a:t>因此，可以不用依賴長期的預測系統便能夠對動態障礙進行迴避，減少了對於長遠預測的準確度要求。</a:t>
            </a:r>
            <a:endParaRPr lang="en-US" altLang="zh-TW" dirty="0"/>
          </a:p>
          <a:p>
            <a:endParaRPr lang="en-US" altLang="zh-TW" dirty="0"/>
          </a:p>
          <a:p>
            <a:r>
              <a:rPr lang="en-US" altLang="zh-TW" dirty="0"/>
              <a:t>Here is why this research matters: it proposes an obstacles-avoidance method that can handle unknown intentions effectively.</a:t>
            </a:r>
          </a:p>
          <a:p>
            <a:r>
              <a:rPr lang="en-US" altLang="zh-TW" dirty="0"/>
              <a:t>However, there are still a couple of things that need to be done. First, I need to adjust the prediction horizon or modify the step length based on the accuracy of the predictions. </a:t>
            </a:r>
          </a:p>
          <a:p>
            <a:r>
              <a:rPr lang="en-US" altLang="zh-TW" dirty="0"/>
              <a:t>Next, I plan to test the algorithm in more diverse scenarios, including adding more dynamic obstacles to the simulations and making their movements highly irregular.</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20</a:t>
            </a:fld>
            <a:endParaRPr lang="zh-TW" altLang="en-US"/>
          </a:p>
        </p:txBody>
      </p:sp>
    </p:spTree>
    <p:extLst>
      <p:ext uri="{BB962C8B-B14F-4D97-AF65-F5344CB8AC3E}">
        <p14:creationId xmlns:p14="http://schemas.microsoft.com/office/powerpoint/2010/main" val="3476621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en-US" dirty="0"/>
              <a:t>隨著科技進步，各領域都有</a:t>
            </a:r>
            <a:r>
              <a:rPr lang="zh-TW" altLang="en-US" b="1" dirty="0"/>
              <a:t>自主</a:t>
            </a:r>
            <a:r>
              <a:rPr lang="zh-TW" altLang="en-US" b="1" u="sng" dirty="0"/>
              <a:t>移動式機器人</a:t>
            </a:r>
            <a:r>
              <a:rPr lang="zh-TW" altLang="en-US" b="1" dirty="0"/>
              <a:t>的應用</a:t>
            </a:r>
            <a:r>
              <a:rPr lang="en-US" altLang="zh-TW" b="1" dirty="0"/>
              <a:t>…</a:t>
            </a:r>
          </a:p>
          <a:p>
            <a:pPr marL="171450" indent="-171450">
              <a:buFont typeface="Arial" panose="020B0604020202020204" pitchFamily="34" charset="0"/>
              <a:buChar char="•"/>
            </a:pPr>
            <a:r>
              <a:rPr lang="zh-TW" altLang="en-US" b="0" dirty="0"/>
              <a:t>這些機器人的一大優勢</a:t>
            </a:r>
            <a:r>
              <a:rPr lang="en-US" altLang="zh-TW" b="0" dirty="0"/>
              <a:t>:</a:t>
            </a:r>
            <a:r>
              <a:rPr lang="zh-TW" altLang="en-US" b="0" dirty="0"/>
              <a:t>  </a:t>
            </a:r>
            <a:r>
              <a:rPr lang="zh-TW" altLang="en-US" b="1" dirty="0"/>
              <a:t>沒有人類直接控制</a:t>
            </a:r>
            <a:r>
              <a:rPr lang="zh-TW" altLang="en-US" b="0" dirty="0"/>
              <a:t>的情況下，</a:t>
            </a:r>
            <a:r>
              <a:rPr lang="zh-TW" altLang="en-US" b="1" dirty="0"/>
              <a:t>自主搬運物體或移動</a:t>
            </a:r>
            <a:r>
              <a:rPr lang="zh-TW" altLang="en-US" b="0" dirty="0"/>
              <a:t> </a:t>
            </a:r>
            <a:r>
              <a:rPr lang="en-US" altLang="zh-TW" b="0" dirty="0"/>
              <a:t>-&gt; </a:t>
            </a:r>
            <a:r>
              <a:rPr lang="zh-TW" altLang="en-US" b="0" dirty="0"/>
              <a:t>節省勞動成本、免除人們從事重複又瑣碎的工作，間接提高大家的</a:t>
            </a:r>
            <a:r>
              <a:rPr lang="zh-TW" altLang="en-US" b="1" dirty="0"/>
              <a:t>工作效率</a:t>
            </a:r>
            <a:r>
              <a:rPr lang="zh-TW" altLang="en-US" b="0" dirty="0"/>
              <a:t>和</a:t>
            </a:r>
            <a:r>
              <a:rPr lang="zh-TW" altLang="en-US" b="1" dirty="0"/>
              <a:t>生產力</a:t>
            </a:r>
            <a:r>
              <a:rPr lang="zh-TW" altLang="en-US" b="0" dirty="0"/>
              <a:t>。</a:t>
            </a:r>
            <a:endParaRPr lang="en-US" altLang="zh-TW" b="0" dirty="0"/>
          </a:p>
          <a:p>
            <a:pPr marL="171450" indent="-171450">
              <a:buFont typeface="Arial" panose="020B0604020202020204" pitchFamily="34" charset="0"/>
              <a:buChar char="•"/>
            </a:pPr>
            <a:r>
              <a:rPr lang="zh-TW" altLang="en-US" b="0" dirty="0"/>
              <a:t>由此可見</a:t>
            </a:r>
            <a:r>
              <a:rPr lang="zh-TW" altLang="en-US" b="1" dirty="0"/>
              <a:t>，提高</a:t>
            </a:r>
            <a:r>
              <a:rPr lang="zh-TW" altLang="en-US" b="0" u="sng" dirty="0"/>
              <a:t>移動式機器人</a:t>
            </a:r>
            <a:r>
              <a:rPr lang="zh-TW" altLang="en-US" b="0" dirty="0"/>
              <a:t>的</a:t>
            </a:r>
            <a:r>
              <a:rPr lang="zh-TW" altLang="en-US" b="1" dirty="0"/>
              <a:t>自主性</a:t>
            </a:r>
            <a:r>
              <a:rPr lang="zh-TW" altLang="en-US" b="0" dirty="0"/>
              <a:t>，可以大幅增加這類機器人的應用領域 </a:t>
            </a:r>
            <a:r>
              <a:rPr lang="en-US" altLang="zh-TW" b="0" dirty="0"/>
              <a:t>-&gt; </a:t>
            </a:r>
            <a:r>
              <a:rPr lang="zh-TW" altLang="en-US" b="0" dirty="0"/>
              <a:t>更多人受益</a:t>
            </a:r>
            <a:endParaRPr lang="en-US" altLang="zh-TW" b="0" dirty="0"/>
          </a:p>
          <a:p>
            <a:pPr marL="171450" indent="-171450">
              <a:buFont typeface="Arial" panose="020B0604020202020204" pitchFamily="34" charset="0"/>
              <a:buChar char="•"/>
            </a:pPr>
            <a:r>
              <a:rPr lang="zh-TW" altLang="en-US" b="0" dirty="0"/>
              <a:t>為了達到這點，我的研究專注在</a:t>
            </a:r>
            <a:r>
              <a:rPr lang="zh-TW" altLang="en-US" b="0" u="sng" dirty="0"/>
              <a:t>移動式機器人</a:t>
            </a:r>
            <a:r>
              <a:rPr lang="zh-TW" altLang="en-US" b="0" dirty="0"/>
              <a:t>的運動規劃，這是提高其自主性的其中一項關鍵領域。</a:t>
            </a:r>
            <a:endParaRPr lang="en-US" altLang="zh-TW" b="0" dirty="0"/>
          </a:p>
          <a:p>
            <a:pPr marL="0" indent="0">
              <a:buFont typeface="Arial" panose="020B0604020202020204" pitchFamily="34" charset="0"/>
              <a:buNone/>
            </a:pPr>
            <a:endParaRPr lang="en-US" altLang="zh-TW" b="0" dirty="0"/>
          </a:p>
          <a:p>
            <a:r>
              <a:rPr lang="en-US" altLang="zh-TW" dirty="0"/>
              <a:t>As technology improves, there are more and more applications of autonomous mobile robots in different fields, such as in factories, logistics and hospitals. One of the biggest advantages of mobile robots is the ability to transport items and move automatically without direct human control. This not only saves on labor costs but also reduces so much tedious work that people have to do. Because of this, improving the autonomy of AMRs can greatly expand their use, allowing more people to benefit from their capabilities. So, to achieve this, I focus on Motion planning for AMRs, which plays a crucial role in enabling their autonomy.</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3</a:t>
            </a:fld>
            <a:endParaRPr lang="zh-TW" altLang="en-US"/>
          </a:p>
        </p:txBody>
      </p:sp>
    </p:spTree>
    <p:extLst>
      <p:ext uri="{BB962C8B-B14F-4D97-AF65-F5344CB8AC3E}">
        <p14:creationId xmlns:p14="http://schemas.microsoft.com/office/powerpoint/2010/main" val="2775516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我的研究尚有一些工作需要補足或是調整</a:t>
            </a:r>
            <a:r>
              <a:rPr lang="en-US" altLang="zh-TW" dirty="0"/>
              <a:t>:</a:t>
            </a:r>
          </a:p>
          <a:p>
            <a:endParaRPr lang="en-US" altLang="zh-TW" dirty="0"/>
          </a:p>
          <a:p>
            <a:pPr marL="171450" indent="-171450">
              <a:buFont typeface="Arial" panose="020B0604020202020204" pitchFamily="34" charset="0"/>
              <a:buChar char="•"/>
            </a:pPr>
            <a:r>
              <a:rPr lang="zh-TW" altLang="en-US" dirty="0"/>
              <a:t>第一，我要讓我的避障方法能夠基於預測情報的準確性，修改整個演算法的預測時域，或是調整每一步的預測步長。</a:t>
            </a:r>
            <a:endParaRPr lang="en-US" altLang="zh-TW" dirty="0"/>
          </a:p>
          <a:p>
            <a:pPr marL="0" indent="0">
              <a:buFont typeface="Arial" panose="020B0604020202020204" pitchFamily="34" charset="0"/>
              <a:buNone/>
            </a:pPr>
            <a:r>
              <a:rPr lang="en-US" altLang="zh-TW" dirty="0"/>
              <a:t>-&gt; </a:t>
            </a:r>
            <a:r>
              <a:rPr lang="zh-TW" altLang="en-US" dirty="0"/>
              <a:t>這代表，我需要建立一套評估預測資訊好壞的方式，然後藉由評估的分數 </a:t>
            </a:r>
            <a:r>
              <a:rPr lang="en-US" altLang="zh-TW" dirty="0"/>
              <a:t>-&gt; </a:t>
            </a:r>
            <a:r>
              <a:rPr lang="zh-TW" altLang="en-US" dirty="0"/>
              <a:t>改變運動規劃系統的視野。</a:t>
            </a:r>
            <a:endParaRPr lang="en-US" altLang="zh-TW" dirty="0"/>
          </a:p>
          <a:p>
            <a:pPr marL="0" indent="0">
              <a:buFont typeface="Arial" panose="020B0604020202020204" pitchFamily="34" charset="0"/>
              <a:buNone/>
            </a:pPr>
            <a:endParaRPr lang="en-US" altLang="zh-TW" dirty="0"/>
          </a:p>
          <a:p>
            <a:pPr marL="171450" indent="-171450">
              <a:buFont typeface="Arial" panose="020B0604020202020204" pitchFamily="34" charset="0"/>
              <a:buChar char="•"/>
            </a:pPr>
            <a:r>
              <a:rPr lang="zh-TW" altLang="en-US" dirty="0"/>
              <a:t>第二，我在建立最佳化的限制式時，每面對一個障礙物就會建立一序列的</a:t>
            </a:r>
            <a:r>
              <a:rPr lang="en-US" altLang="zh-TW" dirty="0"/>
              <a:t>VO</a:t>
            </a:r>
            <a:r>
              <a:rPr lang="zh-TW" altLang="en-US" dirty="0"/>
              <a:t>限制。</a:t>
            </a:r>
            <a:r>
              <a:rPr lang="en-US" altLang="zh-TW" dirty="0"/>
              <a:t>-&gt; </a:t>
            </a:r>
            <a:r>
              <a:rPr lang="zh-TW" altLang="en-US" dirty="0"/>
              <a:t>這樣在遇到多障礙物時會浪費大量計算資源</a:t>
            </a:r>
            <a:endParaRPr lang="en-US" altLang="zh-TW" dirty="0"/>
          </a:p>
          <a:p>
            <a:pPr marL="0" indent="0">
              <a:buFont typeface="Arial" panose="020B0604020202020204" pitchFamily="34" charset="0"/>
              <a:buNone/>
            </a:pPr>
            <a:r>
              <a:rPr lang="en-US" altLang="zh-TW" dirty="0"/>
              <a:t>-&gt; </a:t>
            </a:r>
            <a:r>
              <a:rPr lang="zh-TW" altLang="en-US" dirty="0"/>
              <a:t>因此，需要嘗試讓我的方法去忽視那些相對安全的障礙物。</a:t>
            </a:r>
            <a:endParaRPr lang="en-US" altLang="zh-TW" dirty="0"/>
          </a:p>
          <a:p>
            <a:pPr marL="0" indent="0">
              <a:buFont typeface="Arial" panose="020B0604020202020204" pitchFamily="34" charset="0"/>
              <a:buNone/>
            </a:pPr>
            <a:endParaRPr lang="en-US" altLang="zh-TW" dirty="0"/>
          </a:p>
          <a:p>
            <a:pPr marL="171450" indent="-171450">
              <a:buFont typeface="Arial" panose="020B0604020202020204" pitchFamily="34" charset="0"/>
              <a:buChar char="•"/>
            </a:pPr>
            <a:r>
              <a:rPr lang="zh-TW" altLang="en-US" dirty="0"/>
              <a:t>最後，在模擬實驗中，我可能需要建立</a:t>
            </a:r>
            <a:r>
              <a:rPr lang="zh-TW" altLang="en-US" b="1" dirty="0"/>
              <a:t>參考人類或車輛行動</a:t>
            </a:r>
            <a:r>
              <a:rPr lang="zh-TW" altLang="en-US" dirty="0"/>
              <a:t>的情境，以更貼近真實。</a:t>
            </a:r>
            <a:endParaRPr lang="en-US" altLang="zh-TW"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21</a:t>
            </a:fld>
            <a:endParaRPr lang="zh-TW" altLang="en-US"/>
          </a:p>
        </p:txBody>
      </p:sp>
    </p:spTree>
    <p:extLst>
      <p:ext uri="{BB962C8B-B14F-4D97-AF65-F5344CB8AC3E}">
        <p14:creationId xmlns:p14="http://schemas.microsoft.com/office/powerpoint/2010/main" val="3241329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139D3C-55F1-453B-BE49-D4DBF8FE557E}" type="slidenum">
              <a:rPr lang="zh-CN" altLang="en-US" smtClean="0"/>
              <a:t>22</a:t>
            </a:fld>
            <a:endParaRPr lang="zh-CN" altLang="en-US"/>
          </a:p>
        </p:txBody>
      </p:sp>
    </p:spTree>
    <p:extLst>
      <p:ext uri="{BB962C8B-B14F-4D97-AF65-F5344CB8AC3E}">
        <p14:creationId xmlns:p14="http://schemas.microsoft.com/office/powerpoint/2010/main" val="3101277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is Motion planning in the field of robotics? Typically, it finds a continuous sequence of valid configurations that safely and efficiently guide a robot from start to goal. There are two critical parts: global planning and local planning. My research mainly focuses on local planning, but I need to introduce both first.</a:t>
            </a:r>
          </a:p>
          <a:p>
            <a:r>
              <a:rPr lang="en-US" altLang="zh-TW" dirty="0"/>
              <a:t>Global planning is like navigation in Google Maps; it creates a clear route from the starting point to the goal, telling robots how to avoid static obstacles. </a:t>
            </a:r>
          </a:p>
          <a:p>
            <a:endParaRPr lang="en-US" altLang="zh-TW" dirty="0"/>
          </a:p>
          <a:p>
            <a:r>
              <a:rPr lang="en-US" altLang="zh-TW" dirty="0"/>
              <a:t>On the other hand, local planning must handle all emergencies in real time. It generates a motion command in every short time period that helps robots evade dynamic objects, just like a driver constantly making decisions on the go. Therefore, a better local planning system should help AMRs navigate highly dynamic and complex environments, consequently improving their autonomy.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23</a:t>
            </a:fld>
            <a:endParaRPr lang="zh-TW" altLang="en-US"/>
          </a:p>
        </p:txBody>
      </p:sp>
    </p:spTree>
    <p:extLst>
      <p:ext uri="{BB962C8B-B14F-4D97-AF65-F5344CB8AC3E}">
        <p14:creationId xmlns:p14="http://schemas.microsoft.com/office/powerpoint/2010/main" val="648427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There are several methods for solving local planning problems, such as Artificial Potential Fields (APF), Dynamic Window Approach (DWA), Velocity Obstacles (VO), and Model Predictive Control (MPC). Among these, VO and MPC are considered the most effective for robots to evade continuously moving obstacles, but both have their drawbacks.</a:t>
            </a:r>
          </a:p>
          <a:p>
            <a:r>
              <a:rPr lang="en-US" altLang="zh-TW" dirty="0"/>
              <a:t>The VO method assumes that every dynamic object moves with a constant speed and heading, making it difficult to handle obstacles without prior knowledge of their intentions. On the other hand, the MPC method allows robots to avoid nonlinear velocity obstacles by planning over a long-term future. However, this approach is computationally intensive, and its long-term predictions about obstacle movements can still be inaccurate.</a:t>
            </a:r>
          </a:p>
          <a:p>
            <a:r>
              <a:rPr lang="en-US" altLang="zh-TW" dirty="0"/>
              <a:t>Therefore, my research aims to combine the VO method with the concept of MPC, seeking to reduce their disadvantages and enhance the avoidance capabilities of AMRs.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24</a:t>
            </a:fld>
            <a:endParaRPr lang="zh-TW" altLang="en-US"/>
          </a:p>
        </p:txBody>
      </p:sp>
    </p:spTree>
    <p:extLst>
      <p:ext uri="{BB962C8B-B14F-4D97-AF65-F5344CB8AC3E}">
        <p14:creationId xmlns:p14="http://schemas.microsoft.com/office/powerpoint/2010/main" val="1303815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Firstly, let me introduce the Velocity Obstacle method. Basically, what this approach does is continuously determine the optimal velocity for the robot to move on. </a:t>
            </a:r>
          </a:p>
          <a:p>
            <a:r>
              <a:rPr lang="en-US" altLang="zh-TW" dirty="0"/>
              <a:t>Conventional VO method has constructed an optimization problem to find the best motion. The design variable “</a:t>
            </a:r>
            <a:r>
              <a:rPr lang="en-US" altLang="zh-TW" dirty="0" err="1"/>
              <a:t>v_next</a:t>
            </a:r>
            <a:r>
              <a:rPr lang="en-US" altLang="zh-TW" dirty="0"/>
              <a:t>” is the robot’s next motion which the algorithm has to find. We want the robot’s movement to avoid obstacles while still progressing toward its goal. Therefore, this optimal vector must be as close to ideal velocity as possible and lie in the feasible region but stay outside the danger space, as you can see in this picture. The VO block means the danger region, which will be explained more in the following slide. What the algorithm does here is define a VO constraint function. If a motion falls within the VO region, the function's value will be greater than zero, indicating a potential collision. The optimization problem is therefore subject to the condition that the function value must be less than zero. Thus, once the problem is solved, the optimal motion for the robot’s next step will ensure collision-free and closer to the goal point.</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26</a:t>
            </a:fld>
            <a:endParaRPr lang="zh-TW" altLang="en-US"/>
          </a:p>
        </p:txBody>
      </p:sp>
    </p:spTree>
    <p:extLst>
      <p:ext uri="{BB962C8B-B14F-4D97-AF65-F5344CB8AC3E}">
        <p14:creationId xmlns:p14="http://schemas.microsoft.com/office/powerpoint/2010/main" val="3758341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proposed method is somewhat similar to MPC’s structure. I seek to determine the optimal sequence of motion commands within a short time horizon to handle different obstacles. This process is structured into two key components: Prediction and Optimization. The Prediction section will estimate the obstacles’ future states. The following optimization should take those as the constraints and generate robots’ next step motions. I will explain more in the following slides. </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27</a:t>
            </a:fld>
            <a:endParaRPr lang="zh-TW" altLang="en-US"/>
          </a:p>
        </p:txBody>
      </p:sp>
    </p:spTree>
    <p:extLst>
      <p:ext uri="{BB962C8B-B14F-4D97-AF65-F5344CB8AC3E}">
        <p14:creationId xmlns:p14="http://schemas.microsoft.com/office/powerpoint/2010/main" val="2560243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test my proposed method, I applied it to a specific type of mobile robot called Generalized Bicycle Mode or the GBM. The GBM has a unique design. Unlike regular vehicles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29</a:t>
            </a:fld>
            <a:endParaRPr lang="zh-TW" altLang="en-US"/>
          </a:p>
        </p:txBody>
      </p:sp>
    </p:spTree>
    <p:extLst>
      <p:ext uri="{BB962C8B-B14F-4D97-AF65-F5344CB8AC3E}">
        <p14:creationId xmlns:p14="http://schemas.microsoft.com/office/powerpoint/2010/main" val="2796801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運動規劃可以被分為兩個</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主要</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部分</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全域規劃</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局部規劃</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我的研究聚焦於局部規劃。</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en-US" b="1" dirty="0"/>
              <a:t>全域規劃</a:t>
            </a:r>
            <a:r>
              <a:rPr lang="zh-TW" altLang="en-US" dirty="0"/>
              <a:t>就好比手機上的</a:t>
            </a:r>
            <a:r>
              <a:rPr lang="en-US" altLang="zh-TW" b="1" dirty="0"/>
              <a:t>google maps</a:t>
            </a:r>
            <a:r>
              <a:rPr lang="zh-TW" altLang="en-US" b="1" dirty="0"/>
              <a:t>導航</a:t>
            </a:r>
            <a:r>
              <a:rPr lang="zh-TW" altLang="en-US" dirty="0"/>
              <a:t>，它產生一條</a:t>
            </a:r>
            <a:r>
              <a:rPr lang="zh-TW" altLang="en-US" b="1" dirty="0"/>
              <a:t>清楚的路徑</a:t>
            </a:r>
            <a:r>
              <a:rPr lang="zh-TW" altLang="en-US" dirty="0"/>
              <a:t>告訴我們</a:t>
            </a:r>
            <a:r>
              <a:rPr lang="zh-TW" altLang="en-US" b="1" dirty="0"/>
              <a:t>如何從現在位置抵達目的地</a:t>
            </a:r>
            <a:r>
              <a:rPr lang="zh-TW" altLang="en-US" b="0" dirty="0"/>
              <a:t> </a:t>
            </a:r>
            <a:r>
              <a:rPr lang="en-US" altLang="zh-TW" b="0" dirty="0"/>
              <a:t>&lt;-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帶領我們</a:t>
            </a:r>
            <a:r>
              <a:rPr lang="zh-TW" altLang="zh-TW" sz="1800" b="0" dirty="0">
                <a:effectLst/>
                <a:latin typeface="Calibri" panose="020F0502020204030204" pitchFamily="34" charset="0"/>
                <a:ea typeface="新細明體" panose="02020500000000000000" pitchFamily="18" charset="-120"/>
                <a:cs typeface="Times New Roman" panose="02020603050405020304" pitchFamily="18" charset="0"/>
              </a:rPr>
              <a:t>避開已知的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靜態障礙物</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en-US" sz="1800" b="0" dirty="0">
                <a:effectLst/>
                <a:latin typeface="Calibri" panose="020F0502020204030204" pitchFamily="34" charset="0"/>
                <a:ea typeface="新細明體" panose="02020500000000000000" pitchFamily="18" charset="-120"/>
                <a:cs typeface="Times New Roman" panose="02020603050405020304" pitchFamily="18" charset="0"/>
              </a:rPr>
              <a:t>例如</a:t>
            </a:r>
            <a:r>
              <a:rPr lang="en-US" altLang="zh-TW" sz="1800" b="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800" b="0" dirty="0">
                <a:effectLst/>
                <a:latin typeface="Calibri" panose="020F0502020204030204" pitchFamily="34" charset="0"/>
                <a:ea typeface="新細明體" panose="02020500000000000000" pitchFamily="18" charset="-120"/>
                <a:cs typeface="Times New Roman" panose="02020603050405020304" pitchFamily="18" charset="0"/>
              </a:rPr>
              <a:t> 路段壅塞、道路施工</a:t>
            </a:r>
            <a:r>
              <a:rPr lang="en-US" altLang="zh-TW" sz="1800" b="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indent="-171450">
              <a:buFont typeface="Arial" panose="020B0604020202020204" pitchFamily="34" charset="0"/>
              <a:buChar char="•"/>
            </a:pP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局部規劃</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比較像是</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車上的駕駛</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，他必須</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臨機應變</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不斷的做出決策</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&lt;- </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應對預期之外的</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動態障礙物</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例如</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有人切換車道、動物竄出來</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indent="-171450">
              <a:buFont typeface="Arial" panose="020B0604020202020204" pitchFamily="34" charset="0"/>
              <a:buChar char="•"/>
            </a:pPr>
            <a:r>
              <a:rPr lang="zh-TW" altLang="en-US" b="0" dirty="0"/>
              <a:t>增強機器人的</a:t>
            </a:r>
            <a:r>
              <a:rPr lang="zh-TW" altLang="en-US" b="1" dirty="0"/>
              <a:t>局部規劃演算法</a:t>
            </a:r>
            <a:r>
              <a:rPr lang="zh-TW" altLang="en-US" b="0" dirty="0"/>
              <a:t>，可以</a:t>
            </a:r>
            <a:r>
              <a:rPr lang="zh-TW" altLang="en-US" b="1" dirty="0"/>
              <a:t>拓展其應對突發狀況的能力 </a:t>
            </a:r>
            <a:r>
              <a:rPr lang="en-US" altLang="zh-TW" b="1" dirty="0"/>
              <a:t>-&gt;</a:t>
            </a:r>
            <a:r>
              <a:rPr lang="zh-TW" altLang="en-US" b="1" dirty="0"/>
              <a:t> </a:t>
            </a:r>
            <a:r>
              <a:rPr lang="zh-TW" altLang="en-US" b="0" dirty="0"/>
              <a:t>提升機器人的</a:t>
            </a:r>
            <a:r>
              <a:rPr lang="zh-TW" altLang="en-US" b="1" dirty="0"/>
              <a:t>自主能力</a:t>
            </a:r>
            <a:r>
              <a:rPr lang="zh-TW" altLang="en-US" b="0" dirty="0"/>
              <a:t>，有機會在高度複雜和動態的環境中工作。</a:t>
            </a:r>
            <a:endParaRPr lang="en-US" altLang="zh-TW" b="0" dirty="0"/>
          </a:p>
          <a:p>
            <a:endParaRPr lang="en-US" altLang="zh-TW" dirty="0"/>
          </a:p>
          <a:p>
            <a:r>
              <a:rPr lang="en-US" altLang="zh-TW" dirty="0"/>
              <a:t>What is Motion planning in the field of robotics? Typically, it finds a continuous sequence of valid configurations that safely and efficiently guide a robot from start to goal. There are two critical parts: global planning and local planning. My research mainly focuses on local planning, but I need to introduce both first.</a:t>
            </a:r>
          </a:p>
          <a:p>
            <a:r>
              <a:rPr lang="en-US" altLang="zh-TW" dirty="0"/>
              <a:t>Global planning is like navigation in Google Maps; it creates a clear route from the starting point to the goal, telling robots how to avoid static obstacles. </a:t>
            </a:r>
          </a:p>
          <a:p>
            <a:endParaRPr lang="en-US" altLang="zh-TW" dirty="0"/>
          </a:p>
          <a:p>
            <a:r>
              <a:rPr lang="en-US" altLang="zh-TW" dirty="0"/>
              <a:t>On the other hand, local planning must handle all emergencies in real time. It generates a motion command in every short time period that helps robots evade dynamic objects, just like a driver constantly making decisions on the go. Therefore, a better local planning system should help AMRs navigate highly dynamic and complex environments, consequently improving their autonomy.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4</a:t>
            </a:fld>
            <a:endParaRPr lang="zh-TW" altLang="en-US"/>
          </a:p>
        </p:txBody>
      </p:sp>
    </p:spTree>
    <p:extLst>
      <p:ext uri="{BB962C8B-B14F-4D97-AF65-F5344CB8AC3E}">
        <p14:creationId xmlns:p14="http://schemas.microsoft.com/office/powerpoint/2010/main" val="3279915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運動規劃領域已經有幾種主流的局部規劃</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種類，</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當中有的比較適合應對不斷移動的障礙</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依序介紹一下我參考的方法</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indent="-171450">
              <a:buFont typeface="Arial" panose="020B0604020202020204" pitchFamily="34" charset="0"/>
              <a:buChar char="•"/>
            </a:pPr>
            <a:r>
              <a:rPr lang="en-US" altLang="zh-TW" dirty="0"/>
              <a:t>DWA</a:t>
            </a:r>
            <a:r>
              <a:rPr lang="zh-TW" altLang="en-US" dirty="0"/>
              <a:t>和</a:t>
            </a:r>
            <a:r>
              <a:rPr lang="en-US" altLang="zh-TW" dirty="0"/>
              <a:t>APF</a:t>
            </a:r>
            <a:r>
              <a:rPr lang="zh-TW" altLang="en-US" dirty="0"/>
              <a:t>都算是發展比較完善的局部規劃方法，但是他們應對動態物體時會面臨比較大的挑戰。</a:t>
            </a:r>
            <a:endParaRPr lang="en-US" altLang="zh-TW" dirty="0"/>
          </a:p>
          <a:p>
            <a:pPr marL="685800" lvl="1" indent="-228600">
              <a:buFont typeface="+mj-lt"/>
              <a:buAutoNum type="arabicPeriod"/>
            </a:pPr>
            <a:r>
              <a:rPr lang="en-US" altLang="zh-TW" dirty="0"/>
              <a:t>DWA</a:t>
            </a:r>
            <a:r>
              <a:rPr lang="zh-TW" altLang="en-US" dirty="0"/>
              <a:t>方法沒辦法直接考慮移動中的障礙，他需要將該障礙未來可能會出現的位置通通歸納為靜態障礙，然後再啟發式地搜尋下一步該怎麼做。</a:t>
            </a:r>
            <a:endParaRPr lang="en-US" altLang="zh-TW" dirty="0"/>
          </a:p>
          <a:p>
            <a:pPr marL="685800" lvl="1" indent="-228600">
              <a:buFont typeface="+mj-lt"/>
              <a:buAutoNum type="arabicPeriod"/>
            </a:pPr>
            <a:r>
              <a:rPr lang="en-US" altLang="zh-TW" dirty="0"/>
              <a:t>APF</a:t>
            </a:r>
            <a:r>
              <a:rPr lang="zh-TW" altLang="en-US" dirty="0"/>
              <a:t>會將與障礙物的距離換算為推力，有一些衍伸的方法會將障礙物的速度演變成推力的一個項次，但是這種方法往往需要依照情境校準，沒辦法靈活的對應不同速度下的障礙物。</a:t>
            </a:r>
            <a:endParaRPr lang="en-US" altLang="zh-TW" dirty="0"/>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據我所知，較有能力面對</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未知意圖或非合作關係</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動態障礙</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之</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運動規劃方式</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有</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速度障礙法</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MPC</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685800" lvl="1" indent="-228600">
              <a:buFont typeface="+mj-lt"/>
              <a:buAutoNum type="arabicPeriod"/>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速度障礙法又稱</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，他可以直接將障礙物的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位置及速度</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轉換為</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速度空間中的一道邊界</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914400" lvl="2" indent="0">
              <a:buFont typeface="Arial" panose="020B0604020202020204" pitchFamily="34" charset="0"/>
              <a:buNone/>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這做法很有效，但是它假設了物體的速度為常數。</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914400" lvl="2" indent="0">
              <a:buFont typeface="Arial" panose="020B0604020202020204" pitchFamily="34" charset="0"/>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-&gt; </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當</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法面對</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在變換速度中的物體</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時，產生的速度命令</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變動</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會很大，有時還會導致失效。</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685800" lvl="1" indent="-228600">
              <a:buFont typeface="+mj-lt"/>
              <a:buAutoNum type="arabicPeriod"/>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MPC</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因為具有</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預測未來</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的功能，可以應對複雜行動的物體。</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200150" lvl="2" indent="-285750">
              <a:buFont typeface="Arial" panose="020B0604020202020204" pitchFamily="34" charset="0"/>
              <a:buChar char="•"/>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但是，由於它不像</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法一樣直接考慮物體速度，而是像</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DWA</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一樣對</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物體的未來位置做採樣</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200150" lvl="2" indent="-285750">
              <a:buFont typeface="Arial" panose="020B0604020202020204" pitchFamily="34" charset="0"/>
              <a:buChar char="•"/>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因此，</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這方法往往需要搭配一個</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長期的預測模型</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來做一個較為長遠的考慮才能有效避障。</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914400" lvl="2" indent="0">
              <a:buFont typeface="Arial" panose="020B0604020202020204" pitchFamily="34" charset="0"/>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-&gt; </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而這就很吃重預測的精準性，且計算量往往很可觀。</a:t>
            </a:r>
            <a:endParaRPr lang="en-US" altLang="zh-TW" dirty="0"/>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所以，我希望可以結合速度障礙法與</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MPC</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的概念，彌補這兩項方法的劣勢。</a:t>
            </a:r>
            <a:endParaRPr lang="en-US" altLang="zh-TW" dirty="0"/>
          </a:p>
          <a:p>
            <a:endParaRPr lang="en-US" altLang="zh-TW" dirty="0"/>
          </a:p>
          <a:p>
            <a:r>
              <a:rPr lang="en-US" altLang="zh-TW" dirty="0"/>
              <a:t>There are several methods for solving local planning problems, such as Artificial Potential Fields (APF), Dynamic Window Approach (DWA), Velocity Obstacles (VO), and Model Predictive Control (MPC). Among these, VO and MPC are considered the most effective for robots to evade continuously moving obstacles, but both have their drawbacks.</a:t>
            </a:r>
          </a:p>
          <a:p>
            <a:r>
              <a:rPr lang="en-US" altLang="zh-TW" dirty="0"/>
              <a:t>The VO method assumes that every dynamic object moves with a constant speed and heading, making it difficult to handle obstacles without prior knowledge of their intentions. On the other hand, the MPC method allows robots to avoid nonlinear velocity obstacles by planning over a long-term future. However, this approach is computationally intensive, and its long-term predictions about obstacle movements can still be inaccurate.</a:t>
            </a:r>
          </a:p>
          <a:p>
            <a:r>
              <a:rPr lang="en-US" altLang="zh-TW" dirty="0"/>
              <a:t>Therefore, my research aims to combine the VO method with the concept of MPC, seeking to reduce their disadvantages and enhance the avoidance capabilities of AMRs.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5</a:t>
            </a:fld>
            <a:endParaRPr lang="zh-TW" altLang="en-US"/>
          </a:p>
        </p:txBody>
      </p:sp>
    </p:spTree>
    <p:extLst>
      <p:ext uri="{BB962C8B-B14F-4D97-AF65-F5344CB8AC3E}">
        <p14:creationId xmlns:p14="http://schemas.microsoft.com/office/powerpoint/2010/main" val="926306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首先讓我們來介紹一下傳統的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方法</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基本上這個方法就是不斷地決定機器人</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下一步</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速度向量</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然後移動</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接著再決定下一步，如此不斷循環。</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怎麼決定這個速度向量呢</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演算法的核心</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讓機器人在閃避障礙物的同時，仍然朝目標以最快的方式前進</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成為一個最佳化問題。</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628650" lvl="1"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最佳化的設計變數是機器人</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下一步的速度向量</a:t>
            </a:r>
            <a:r>
              <a:rPr lang="en-US" altLang="zh-TW" sz="1800" b="1" dirty="0" err="1">
                <a:effectLst/>
                <a:latin typeface="Calibri" panose="020F0502020204030204" pitchFamily="34" charset="0"/>
                <a:ea typeface="新細明體" panose="02020500000000000000" pitchFamily="18" charset="-120"/>
                <a:cs typeface="Times New Roman" panose="02020603050405020304" pitchFamily="18" charset="0"/>
              </a:rPr>
              <a:t>v_next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628650" lvl="1"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有一個已知的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理想速度</a:t>
            </a:r>
            <a:r>
              <a:rPr lang="en-US" altLang="zh-TW" sz="1800" b="1" dirty="0" err="1">
                <a:effectLst/>
                <a:latin typeface="Calibri" panose="020F0502020204030204" pitchFamily="34" charset="0"/>
                <a:ea typeface="新細明體" panose="02020500000000000000" pitchFamily="18" charset="-120"/>
                <a:cs typeface="Times New Roman" panose="02020603050405020304" pitchFamily="18" charset="0"/>
              </a:rPr>
              <a:t>v_ideal</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這個理想速度是機器人在</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沒有其他限制下</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能</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朝目標最快速前進</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的速度向量。</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628650" lvl="1" indent="-171450">
              <a:buFont typeface="Arial" panose="020B0604020202020204" pitchFamily="34" charset="0"/>
              <a:buChar char="•"/>
            </a:pPr>
            <a:r>
              <a:rPr lang="zh-TW" altLang="en-US" b="0" i="0" dirty="0">
                <a:solidFill>
                  <a:srgbClr val="453D34"/>
                </a:solidFill>
                <a:effectLst/>
                <a:latin typeface="Noto Sans TC"/>
              </a:rPr>
              <a:t>最佳化的目標函式，是最小化機器人的下一步與理想速度的差異。</a:t>
            </a:r>
            <a:endParaRPr lang="en-US" altLang="zh-TW" b="0" i="0" dirty="0">
              <a:solidFill>
                <a:srgbClr val="453D34"/>
              </a:solidFill>
              <a:effectLst/>
              <a:latin typeface="Noto Sans TC"/>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而限制式的部分可以看到右手邊的圖，這張圖代表著機器人的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速度空間</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628650" lvl="1"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圓圈範圍內是考慮了機器人的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最大速度限制</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後，實際的可行區域。</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628650" lvl="1"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紅色範圍則是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，是</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危險區域</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，象徵著一旦機器人的速度向量落入該區，便有可能發生碰撞。</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lvl="1" indent="0">
              <a:buFont typeface="Arial" panose="020B0604020202020204" pitchFamily="34" charset="0"/>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我定義一個</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函數</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，一旦速度向量落於危險區域內，函數值便大於</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；反之，則小於等於</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lvl="1" indent="0">
              <a:buFont typeface="Arial" panose="020B0604020202020204" pitchFamily="34" charset="0"/>
              <a:buNone/>
            </a:pPr>
            <a:r>
              <a:rPr lang="en-US" altLang="zh-TW" b="0" i="0" dirty="0">
                <a:solidFill>
                  <a:srgbClr val="453D34"/>
                </a:solidFill>
                <a:effectLst/>
                <a:latin typeface="Noto Sans TC"/>
              </a:rPr>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這個最佳化的限制式，可被寫為</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b="1" dirty="0" err="1">
                <a:effectLst/>
                <a:latin typeface="Calibri" panose="020F0502020204030204" pitchFamily="34" charset="0"/>
                <a:ea typeface="新細明體" panose="02020500000000000000" pitchFamily="18" charset="-120"/>
                <a:cs typeface="Times New Roman" panose="02020603050405020304" pitchFamily="18" charset="0"/>
              </a:rPr>
              <a:t>v_next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必須</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在不超過</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最大速度</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的情況下</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函數</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的值必須小於等於</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b="0" i="0" dirty="0">
              <a:solidFill>
                <a:srgbClr val="453D34"/>
              </a:solidFill>
              <a:effectLst/>
              <a:latin typeface="Noto Sans TC"/>
            </a:endParaRPr>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至於這個</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危險區域</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該怎麼定義，我下一張投影片會介紹。</a:t>
            </a:r>
            <a:endParaRPr lang="en-US" altLang="zh-TW" b="0" i="0" dirty="0">
              <a:solidFill>
                <a:srgbClr val="453D34"/>
              </a:solidFill>
              <a:effectLst/>
              <a:latin typeface="Noto Sans TC"/>
            </a:endParaRPr>
          </a:p>
          <a:p>
            <a:endParaRPr lang="en-US" altLang="zh-TW" b="0" i="0" dirty="0">
              <a:solidFill>
                <a:srgbClr val="453D34"/>
              </a:solidFill>
              <a:effectLst/>
              <a:latin typeface="Noto Sans TC"/>
            </a:endParaRPr>
          </a:p>
          <a:p>
            <a:r>
              <a:rPr lang="zh-TW" altLang="en-US" b="0" i="0" dirty="0">
                <a:solidFill>
                  <a:srgbClr val="453D34"/>
                </a:solidFill>
                <a:effectLst/>
                <a:latin typeface="Noto Sans TC"/>
              </a:rPr>
              <a:t>首先讓我們來介紹一下傳統的</a:t>
            </a:r>
            <a:r>
              <a:rPr lang="en-US" altLang="zh-TW" b="0" i="0" dirty="0">
                <a:solidFill>
                  <a:srgbClr val="453D34"/>
                </a:solidFill>
                <a:effectLst/>
                <a:latin typeface="Noto Sans TC"/>
              </a:rPr>
              <a:t>VO</a:t>
            </a:r>
            <a:r>
              <a:rPr lang="zh-TW" altLang="en-US" b="0" i="0" dirty="0">
                <a:solidFill>
                  <a:srgbClr val="453D34"/>
                </a:solidFill>
                <a:effectLst/>
                <a:latin typeface="Noto Sans TC"/>
              </a:rPr>
              <a:t>方法，基本上這個方法就是不斷地決定機器人下一步的速度向量然後移動，接著再決定下一步，如此不斷循環。</a:t>
            </a:r>
            <a:endParaRPr lang="en-US" altLang="zh-TW" b="0" i="0" dirty="0">
              <a:solidFill>
                <a:srgbClr val="453D34"/>
              </a:solidFill>
              <a:effectLst/>
              <a:latin typeface="Noto Sans TC"/>
            </a:endParaRPr>
          </a:p>
          <a:p>
            <a:r>
              <a:rPr lang="zh-TW" altLang="en-US" b="0" i="0" dirty="0">
                <a:solidFill>
                  <a:srgbClr val="453D34"/>
                </a:solidFill>
                <a:effectLst/>
                <a:latin typeface="Noto Sans TC"/>
              </a:rPr>
              <a:t>怎麼決定這個速度向量呢</a:t>
            </a:r>
            <a:r>
              <a:rPr lang="en-US" altLang="zh-TW" b="0" i="0" dirty="0">
                <a:solidFill>
                  <a:srgbClr val="453D34"/>
                </a:solidFill>
                <a:effectLst/>
                <a:latin typeface="Noto Sans TC"/>
              </a:rPr>
              <a:t>?</a:t>
            </a:r>
            <a:r>
              <a:rPr lang="zh-TW" altLang="en-US" b="0" i="0" dirty="0">
                <a:solidFill>
                  <a:srgbClr val="453D34"/>
                </a:solidFill>
                <a:effectLst/>
                <a:latin typeface="Noto Sans TC"/>
              </a:rPr>
              <a:t> 這個演算法的核心，是想要讓機器人在閃避障礙物的同時，仍然朝目標以最快的方式前進，而這就成為一個最佳化問題。</a:t>
            </a:r>
            <a:endParaRPr lang="en-US" altLang="zh-TW" b="0" i="0" dirty="0">
              <a:solidFill>
                <a:srgbClr val="453D34"/>
              </a:solidFill>
              <a:effectLst/>
              <a:latin typeface="Noto Sans TC"/>
            </a:endParaRPr>
          </a:p>
          <a:p>
            <a:r>
              <a:rPr lang="zh-TW" altLang="en-US" b="0" i="0" dirty="0">
                <a:solidFill>
                  <a:srgbClr val="453D34"/>
                </a:solidFill>
                <a:effectLst/>
                <a:latin typeface="Noto Sans TC"/>
              </a:rPr>
              <a:t>所以，最佳化的設計變數就會是機器人下一步的速度向量</a:t>
            </a:r>
            <a:r>
              <a:rPr lang="en-US" altLang="zh-TW" b="0" i="0" dirty="0" err="1">
                <a:solidFill>
                  <a:srgbClr val="453D34"/>
                </a:solidFill>
                <a:effectLst/>
                <a:latin typeface="Noto Sans TC"/>
              </a:rPr>
              <a:t>v_next</a:t>
            </a:r>
            <a:r>
              <a:rPr lang="zh-TW" altLang="en-US" b="0" i="0" dirty="0">
                <a:solidFill>
                  <a:srgbClr val="453D34"/>
                </a:solidFill>
                <a:effectLst/>
                <a:latin typeface="Noto Sans TC"/>
              </a:rPr>
              <a:t>。而我們有一個已知的理想速度</a:t>
            </a:r>
            <a:r>
              <a:rPr lang="en-US" altLang="zh-TW" b="0" i="0" dirty="0" err="1">
                <a:solidFill>
                  <a:srgbClr val="453D34"/>
                </a:solidFill>
                <a:effectLst/>
                <a:latin typeface="Noto Sans TC"/>
              </a:rPr>
              <a:t>v_ideal</a:t>
            </a:r>
            <a:r>
              <a:rPr lang="zh-TW" altLang="en-US" b="0" i="0" dirty="0">
                <a:solidFill>
                  <a:srgbClr val="453D34"/>
                </a:solidFill>
                <a:effectLst/>
                <a:latin typeface="Noto Sans TC"/>
              </a:rPr>
              <a:t>，這個理想速度是機器人在沒有其他限制下能朝目標最快速前進的速度向量。最佳化的目標函式，就是去最小化機器人的下一步與理想速度的差異。</a:t>
            </a:r>
            <a:endParaRPr lang="en-US" altLang="zh-TW" b="0" i="0" dirty="0">
              <a:solidFill>
                <a:srgbClr val="453D34"/>
              </a:solidFill>
              <a:effectLst/>
              <a:latin typeface="Noto Sans TC"/>
            </a:endParaRPr>
          </a:p>
          <a:p>
            <a:r>
              <a:rPr lang="zh-TW" altLang="en-US" b="0" i="0" dirty="0">
                <a:solidFill>
                  <a:srgbClr val="453D34"/>
                </a:solidFill>
                <a:effectLst/>
                <a:latin typeface="Noto Sans TC"/>
              </a:rPr>
              <a:t>而限制式的部分可以看到右手邊的這張圖，這張圖代表著機器人的速度空間。圓圈範圍內是考慮了機器人的最大速度限制後，實際的可行區域。而紅色範圍則是危險區域，象徵著一旦機器人的速度向量落入該區，便有可能發生碰撞。</a:t>
            </a:r>
            <a:endParaRPr lang="en-US" altLang="zh-TW" b="0" i="0" dirty="0">
              <a:solidFill>
                <a:srgbClr val="453D34"/>
              </a:solidFill>
              <a:effectLst/>
              <a:latin typeface="Noto Sans TC"/>
            </a:endParaRPr>
          </a:p>
          <a:p>
            <a:r>
              <a:rPr lang="zh-TW" altLang="en-US" b="0" i="0" dirty="0">
                <a:solidFill>
                  <a:srgbClr val="453D34"/>
                </a:solidFill>
                <a:effectLst/>
                <a:latin typeface="Noto Sans TC"/>
              </a:rPr>
              <a:t>所以，我定義一個</a:t>
            </a:r>
            <a:r>
              <a:rPr lang="en-US" altLang="zh-TW" b="0" i="0" dirty="0">
                <a:solidFill>
                  <a:srgbClr val="453D34"/>
                </a:solidFill>
                <a:effectLst/>
                <a:latin typeface="Noto Sans TC"/>
              </a:rPr>
              <a:t>VO</a:t>
            </a:r>
            <a:r>
              <a:rPr lang="zh-TW" altLang="en-US" b="0" i="0" dirty="0">
                <a:solidFill>
                  <a:srgbClr val="453D34"/>
                </a:solidFill>
                <a:effectLst/>
                <a:latin typeface="Noto Sans TC"/>
              </a:rPr>
              <a:t>函數，一旦速度向量落於危險區域內，函數值便大於</a:t>
            </a:r>
            <a:r>
              <a:rPr lang="en-US" altLang="zh-TW" b="0" i="0" dirty="0">
                <a:solidFill>
                  <a:srgbClr val="453D34"/>
                </a:solidFill>
                <a:effectLst/>
                <a:latin typeface="Noto Sans TC"/>
              </a:rPr>
              <a:t>0</a:t>
            </a:r>
            <a:r>
              <a:rPr lang="zh-TW" altLang="en-US" b="0" i="0" dirty="0">
                <a:solidFill>
                  <a:srgbClr val="453D34"/>
                </a:solidFill>
                <a:effectLst/>
                <a:latin typeface="Noto Sans TC"/>
              </a:rPr>
              <a:t>；反之，則小於等於</a:t>
            </a:r>
            <a:r>
              <a:rPr lang="en-US" altLang="zh-TW" b="0" i="0" dirty="0">
                <a:solidFill>
                  <a:srgbClr val="453D34"/>
                </a:solidFill>
                <a:effectLst/>
                <a:latin typeface="Noto Sans TC"/>
              </a:rPr>
              <a:t>0</a:t>
            </a:r>
            <a:r>
              <a:rPr lang="zh-TW" altLang="en-US" b="0" i="0" dirty="0">
                <a:solidFill>
                  <a:srgbClr val="453D34"/>
                </a:solidFill>
                <a:effectLst/>
                <a:latin typeface="Noto Sans TC"/>
              </a:rPr>
              <a:t>。於是這個最佳化的限制式，就可被寫為</a:t>
            </a:r>
            <a:r>
              <a:rPr lang="en-US" altLang="zh-TW" b="0" i="0" dirty="0">
                <a:solidFill>
                  <a:srgbClr val="453D34"/>
                </a:solidFill>
                <a:effectLst/>
                <a:latin typeface="Noto Sans TC"/>
              </a:rPr>
              <a:t>:</a:t>
            </a:r>
            <a:r>
              <a:rPr lang="zh-TW" altLang="en-US" b="0" i="0" dirty="0">
                <a:solidFill>
                  <a:srgbClr val="453D34"/>
                </a:solidFill>
                <a:effectLst/>
                <a:latin typeface="Noto Sans TC"/>
              </a:rPr>
              <a:t> </a:t>
            </a:r>
            <a:r>
              <a:rPr lang="en-US" altLang="zh-TW" b="0" i="0" dirty="0" err="1">
                <a:solidFill>
                  <a:srgbClr val="453D34"/>
                </a:solidFill>
                <a:effectLst/>
                <a:latin typeface="Noto Sans TC"/>
              </a:rPr>
              <a:t>v_next</a:t>
            </a:r>
            <a:r>
              <a:rPr lang="zh-TW" altLang="en-US" b="0" i="0" dirty="0">
                <a:solidFill>
                  <a:srgbClr val="453D34"/>
                </a:solidFill>
                <a:effectLst/>
                <a:latin typeface="Noto Sans TC"/>
              </a:rPr>
              <a:t>必須小於最大速度，且</a:t>
            </a:r>
            <a:r>
              <a:rPr lang="en-US" altLang="zh-TW" b="0" i="0" dirty="0">
                <a:solidFill>
                  <a:srgbClr val="453D34"/>
                </a:solidFill>
                <a:effectLst/>
                <a:latin typeface="Noto Sans TC"/>
              </a:rPr>
              <a:t>VO</a:t>
            </a:r>
            <a:r>
              <a:rPr lang="zh-TW" altLang="en-US" b="0" i="0" dirty="0">
                <a:solidFill>
                  <a:srgbClr val="453D34"/>
                </a:solidFill>
                <a:effectLst/>
                <a:latin typeface="Noto Sans TC"/>
              </a:rPr>
              <a:t>函數的值必須小於等於</a:t>
            </a:r>
            <a:r>
              <a:rPr lang="en-US" altLang="zh-TW" b="0" i="0" dirty="0">
                <a:solidFill>
                  <a:srgbClr val="453D34"/>
                </a:solidFill>
                <a:effectLst/>
                <a:latin typeface="Noto Sans TC"/>
              </a:rPr>
              <a:t>0</a:t>
            </a:r>
            <a:r>
              <a:rPr lang="zh-TW" altLang="en-US" b="0" i="0" dirty="0">
                <a:solidFill>
                  <a:srgbClr val="453D34"/>
                </a:solidFill>
                <a:effectLst/>
                <a:latin typeface="Noto Sans TC"/>
              </a:rPr>
              <a:t>。至於這個危險區域該怎麼定義，我下一張投影片會介紹。</a:t>
            </a:r>
            <a:endParaRPr lang="en-US" altLang="zh-TW" b="0" i="0" dirty="0">
              <a:solidFill>
                <a:srgbClr val="453D34"/>
              </a:solidFill>
              <a:effectLst/>
              <a:latin typeface="Noto Sans TC"/>
            </a:endParaRPr>
          </a:p>
          <a:p>
            <a:endParaRPr lang="en-US" altLang="zh-TW" dirty="0"/>
          </a:p>
          <a:p>
            <a:r>
              <a:rPr lang="en-US" altLang="zh-TW" dirty="0"/>
              <a:t>Firstly, let me introduce the Velocity Obstacle method. Basically, what this approach does is continuously determine the optimal velocity for the robot to move on. </a:t>
            </a:r>
          </a:p>
          <a:p>
            <a:r>
              <a:rPr lang="en-US" altLang="zh-TW" dirty="0"/>
              <a:t>Conventional VO method has constructed an optimization problem to find the best motion. The design variable “</a:t>
            </a:r>
            <a:r>
              <a:rPr lang="en-US" altLang="zh-TW" dirty="0" err="1"/>
              <a:t>v_next</a:t>
            </a:r>
            <a:r>
              <a:rPr lang="en-US" altLang="zh-TW" dirty="0"/>
              <a:t>” is the robot’s next motion which the algorithm has to find. We want the robot’s movement to avoid obstacles while still progressing toward its goal. Therefore, this optimal vector must be as close to ideal velocity as possible and lie in the feasible region but stay outside the danger space, as you can see in this picture. The VO block means the danger region, which will be explained more in the following slide. What the algorithm does here is define a VO constraint function. If a motion falls within the VO region, the function's value will be greater than zero, indicating a potential collision. The optimization problem is therefore subject to the condition that the function value must be less than zero. Thus, once the problem is solved, the optimal motion for the robot’s next step will ensure collision-free and closer to the goal point.</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6</a:t>
            </a:fld>
            <a:endParaRPr lang="zh-TW" altLang="en-US"/>
          </a:p>
        </p:txBody>
      </p:sp>
    </p:spTree>
    <p:extLst>
      <p:ext uri="{BB962C8B-B14F-4D97-AF65-F5344CB8AC3E}">
        <p14:creationId xmlns:p14="http://schemas.microsoft.com/office/powerpoint/2010/main" val="373464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假設機器人為節點</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，當它遭遇了一個物體</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，我們可以定義一個</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的危險動作動作集合。</a:t>
            </a: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怎麼做呢</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直覺上，在</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Configuration space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也就是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C-space</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上幫障礙物長出</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膨脹層</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後，我們可以從機器人的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中心</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對著</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膨脹層</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做</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兩切線</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這個</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錐形區域</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便代表著節點</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朝著這範圍內的方向移動，都有可能造成與</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B</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相撞。</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接著，我們轉換一下視角，把這個</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錐形區域</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歸納進機器人的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速度空間中</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這個範圍象徵著所有可能造成</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AB</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碰撞的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相對速度</a:t>
            </a:r>
            <a:r>
              <a:rPr lang="en-US" altLang="zh-TW" sz="1800" b="1" dirty="0" err="1">
                <a:effectLst/>
                <a:latin typeface="Calibri" panose="020F0502020204030204" pitchFamily="34" charset="0"/>
                <a:ea typeface="新細明體" panose="02020500000000000000" pitchFamily="18" charset="-120"/>
                <a:cs typeface="Times New Roman" panose="02020603050405020304" pitchFamily="18" charset="0"/>
              </a:rPr>
              <a:t>v_AB</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集合</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這個區域又可被稱為</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碰撞錐</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Collision Cone</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當</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B</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的速度為</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dirty="0" err="1">
                <a:effectLst/>
                <a:latin typeface="Calibri" panose="020F0502020204030204" pitchFamily="34" charset="0"/>
                <a:ea typeface="新細明體" panose="02020500000000000000" pitchFamily="18" charset="-120"/>
                <a:cs typeface="Times New Roman" panose="02020603050405020304" pitchFamily="18" charset="0"/>
              </a:rPr>
              <a:t>v_AB</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相對速度</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空間</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本身就</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代表</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機器人的</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所有</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速度。</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但是，當障礙物本身有速度，而我們又想直觀地知道節點</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究竟有那些速度向量是危險的話</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0" indent="0">
              <a:buFont typeface="Arial" panose="020B0604020202020204" pitchFamily="34" charset="0"/>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-&gt; </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便需要將這個</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相對速度空間</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轉換成</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節點</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絕對速度空間</a:t>
            </a:r>
            <a:r>
              <a:rPr lang="zh-TW" altLang="en-US" sz="1800" b="0" dirty="0">
                <a:effectLst/>
                <a:latin typeface="Calibri" panose="020F0502020204030204" pitchFamily="34" charset="0"/>
                <a:ea typeface="新細明體" panose="02020500000000000000" pitchFamily="18" charset="-120"/>
                <a:cs typeface="Times New Roman" panose="02020603050405020304" pitchFamily="18" charset="0"/>
              </a:rPr>
              <a:t>，也就是將</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碰撞錐</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做</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平移</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平移的方式，是將這個區域的元素，通通加上</a:t>
            </a:r>
            <a:r>
              <a:rPr lang="en-US" altLang="zh-TW" sz="1800" dirty="0" err="1">
                <a:effectLst/>
                <a:latin typeface="Calibri" panose="020F0502020204030204" pitchFamily="34" charset="0"/>
                <a:ea typeface="新細明體" panose="02020500000000000000" pitchFamily="18" charset="-120"/>
                <a:cs typeface="Times New Roman" panose="02020603050405020304" pitchFamily="18" charset="0"/>
              </a:rPr>
              <a:t>v_B</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向量。</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而得到的這個新範圍便稱為</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Velocity Obstacle</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，也就是</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，代表著所有</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會造成碰撞</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en-US" altLang="zh-TW" sz="1800" b="1" dirty="0" err="1">
                <a:effectLst/>
                <a:latin typeface="Calibri" panose="020F0502020204030204" pitchFamily="34" charset="0"/>
                <a:ea typeface="新細明體" panose="02020500000000000000" pitchFamily="18" charset="-120"/>
                <a:cs typeface="Times New Roman" panose="02020603050405020304" pitchFamily="18" charset="0"/>
              </a:rPr>
              <a:t>v_A</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速度</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r>
              <a:rPr lang="en-US" altLang="zh-TW" dirty="0"/>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我們應該避免選擇這個範圍內的速度向量作為機器人下一步的動作。</a:t>
            </a:r>
            <a:endParaRPr lang="en-US" altLang="zh-TW" dirty="0"/>
          </a:p>
          <a:p>
            <a:endParaRPr lang="en-US" altLang="zh-TW" dirty="0"/>
          </a:p>
          <a:p>
            <a:r>
              <a:rPr lang="zh-TW" altLang="en-US" dirty="0"/>
              <a:t>假設機器人為節點</a:t>
            </a:r>
            <a:r>
              <a:rPr lang="en-US" altLang="zh-TW" dirty="0"/>
              <a:t>A</a:t>
            </a:r>
            <a:r>
              <a:rPr lang="zh-TW" altLang="en-US" dirty="0"/>
              <a:t>，當它遭遇了一個物體</a:t>
            </a:r>
            <a:r>
              <a:rPr lang="en-US" altLang="zh-TW" dirty="0"/>
              <a:t>B</a:t>
            </a:r>
            <a:r>
              <a:rPr lang="zh-TW" altLang="en-US" dirty="0"/>
              <a:t>，我們可以定義一個</a:t>
            </a:r>
            <a:r>
              <a:rPr lang="en-US" altLang="zh-TW" dirty="0"/>
              <a:t>A</a:t>
            </a:r>
            <a:r>
              <a:rPr lang="zh-TW" altLang="en-US" dirty="0"/>
              <a:t>的危險動作動作集合。</a:t>
            </a:r>
          </a:p>
          <a:p>
            <a:r>
              <a:rPr lang="zh-TW" altLang="en-US" dirty="0"/>
              <a:t>怎麼做呢</a:t>
            </a:r>
            <a:r>
              <a:rPr lang="en-US" altLang="zh-TW" dirty="0"/>
              <a:t>? </a:t>
            </a:r>
            <a:r>
              <a:rPr lang="zh-TW" altLang="en-US" dirty="0"/>
              <a:t>直覺上，在</a:t>
            </a:r>
            <a:r>
              <a:rPr lang="en-US" altLang="zh-TW" dirty="0"/>
              <a:t>configuration space </a:t>
            </a:r>
            <a:r>
              <a:rPr lang="zh-TW" altLang="en-US" dirty="0"/>
              <a:t>也就是 </a:t>
            </a:r>
            <a:r>
              <a:rPr lang="en-US" altLang="zh-TW" dirty="0"/>
              <a:t>C-space </a:t>
            </a:r>
            <a:r>
              <a:rPr lang="zh-TW" altLang="en-US" dirty="0"/>
              <a:t>上幫障礙物長出膨脹層後，我們可以從機器人的中心對著膨脹層做兩切線。這個錐形區域便代表著節點</a:t>
            </a:r>
            <a:r>
              <a:rPr lang="en-US" altLang="zh-TW" dirty="0"/>
              <a:t>A</a:t>
            </a:r>
            <a:r>
              <a:rPr lang="zh-TW" altLang="en-US" dirty="0"/>
              <a:t>朝著這範圍內的方向移動，都有可能造成與</a:t>
            </a:r>
            <a:r>
              <a:rPr lang="en-US" altLang="zh-TW" dirty="0"/>
              <a:t>B</a:t>
            </a:r>
            <a:r>
              <a:rPr lang="zh-TW" altLang="en-US" dirty="0"/>
              <a:t>相撞。</a:t>
            </a:r>
          </a:p>
          <a:p>
            <a:r>
              <a:rPr lang="zh-TW" altLang="en-US" dirty="0"/>
              <a:t>接著，我們轉換一下視角，把這個錐形區域歸納進機器人的速度空間中。現在，這個範圍象徵著所有可能造成</a:t>
            </a:r>
            <a:r>
              <a:rPr lang="en-US" altLang="zh-TW" dirty="0"/>
              <a:t>AB</a:t>
            </a:r>
            <a:r>
              <a:rPr lang="zh-TW" altLang="en-US" dirty="0"/>
              <a:t>碰撞的相對速度</a:t>
            </a:r>
            <a:r>
              <a:rPr lang="en-US" altLang="zh-TW" dirty="0" err="1"/>
              <a:t>v_AB</a:t>
            </a:r>
            <a:r>
              <a:rPr lang="zh-TW" altLang="en-US" dirty="0"/>
              <a:t>集合。而這個區域又可被稱為碰撞錐，</a:t>
            </a:r>
            <a:r>
              <a:rPr lang="en-US" altLang="zh-TW" dirty="0"/>
              <a:t>collision cone</a:t>
            </a:r>
            <a:r>
              <a:rPr lang="zh-TW" altLang="en-US" dirty="0"/>
              <a:t>。</a:t>
            </a:r>
          </a:p>
          <a:p>
            <a:r>
              <a:rPr lang="zh-TW" altLang="en-US" dirty="0"/>
              <a:t>當</a:t>
            </a:r>
            <a:r>
              <a:rPr lang="en-US" altLang="zh-TW" dirty="0"/>
              <a:t>B</a:t>
            </a:r>
            <a:r>
              <a:rPr lang="zh-TW" altLang="en-US" dirty="0"/>
              <a:t>的速度為</a:t>
            </a:r>
            <a:r>
              <a:rPr lang="en-US" altLang="zh-TW" dirty="0"/>
              <a:t>0</a:t>
            </a:r>
            <a:r>
              <a:rPr lang="zh-TW" altLang="en-US" dirty="0"/>
              <a:t>，</a:t>
            </a:r>
            <a:r>
              <a:rPr lang="en-US" altLang="zh-TW" dirty="0" err="1"/>
              <a:t>v_AB</a:t>
            </a:r>
            <a:r>
              <a:rPr lang="zh-TW" altLang="en-US" dirty="0"/>
              <a:t>這相對速度本身就是機器人的速度。但是，當障礙物本身有速度，而我們又想值觀地知道節點</a:t>
            </a:r>
            <a:r>
              <a:rPr lang="en-US" altLang="zh-TW" dirty="0"/>
              <a:t>A</a:t>
            </a:r>
            <a:r>
              <a:rPr lang="zh-TW" altLang="en-US" dirty="0"/>
              <a:t>究竟有那些速度向量是危險的話，便需要將這個碰撞錐平移。</a:t>
            </a:r>
          </a:p>
          <a:p>
            <a:r>
              <a:rPr lang="zh-TW" altLang="en-US" dirty="0"/>
              <a:t>平移的方式，是將這個區域的元素，通通加上</a:t>
            </a:r>
            <a:r>
              <a:rPr lang="en-US" altLang="zh-TW" dirty="0" err="1"/>
              <a:t>v_B</a:t>
            </a:r>
            <a:r>
              <a:rPr lang="zh-TW" altLang="en-US" dirty="0"/>
              <a:t>向量。而得到的這個新範圍便稱為</a:t>
            </a:r>
            <a:r>
              <a:rPr lang="en-US" altLang="zh-TW" dirty="0"/>
              <a:t>Velocity Obstacle</a:t>
            </a:r>
            <a:r>
              <a:rPr lang="zh-TW" altLang="en-US" dirty="0"/>
              <a:t>，也就是</a:t>
            </a:r>
            <a:r>
              <a:rPr lang="en-US" altLang="zh-TW" dirty="0"/>
              <a:t>VO</a:t>
            </a:r>
            <a:r>
              <a:rPr lang="zh-TW" altLang="en-US" dirty="0"/>
              <a:t>，代表著所有會造成碰撞的</a:t>
            </a:r>
            <a:r>
              <a:rPr lang="en-US" altLang="zh-TW" dirty="0" err="1"/>
              <a:t>v_A</a:t>
            </a:r>
            <a:r>
              <a:rPr lang="zh-TW" altLang="en-US" dirty="0"/>
              <a:t>速度。我們應該避免選擇這個範圍內的速度向量作為機器人下一步的動作。</a:t>
            </a:r>
            <a:endParaRPr lang="en-US" altLang="zh-TW" dirty="0"/>
          </a:p>
          <a:p>
            <a:endParaRPr lang="en-US" altLang="zh-TW" dirty="0"/>
          </a:p>
          <a:p>
            <a:r>
              <a:rPr lang="en-US" altLang="zh-TW" dirty="0"/>
              <a:t>How to form a VO region in a robot’s velocity space? Let's take agent A as a robot and object B as an obstacle for example. If an agent A encounters an object B, we can identify a danger region for A's movement. How? Intuitively, we draw two tangent lines from A's center to the inflation circle of object B in the configuration space. This forms a sector region indicating that moving in this direction would be dangerous for agent A.</a:t>
            </a:r>
          </a:p>
          <a:p>
            <a:r>
              <a:rPr lang="en-US" altLang="zh-TW" dirty="0"/>
              <a:t>Next, we change our perspective. By mapping this sector into the velocity space, the region now represents the set of relative velocities that would lead to a collision. This is known as the Collision Cone.</a:t>
            </a:r>
          </a:p>
          <a:p>
            <a:r>
              <a:rPr lang="en-US" altLang="zh-TW" dirty="0"/>
              <a:t>When object B has its own velocity, we need to determine which motions for A are safe or dangerous. To do this, we compute the </a:t>
            </a:r>
            <a:r>
              <a:rPr lang="en-US" altLang="zh-TW" dirty="0" err="1"/>
              <a:t>Minkowski</a:t>
            </a:r>
            <a:r>
              <a:rPr lang="en-US" altLang="zh-TW" dirty="0"/>
              <a:t> sum of the Collision Cone and B's velocity vector. The resulting region indicates all the dangerous motions for agent A and is referred to as the Velocity Obstacle.</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7</a:t>
            </a:fld>
            <a:endParaRPr lang="zh-TW" altLang="en-US"/>
          </a:p>
        </p:txBody>
      </p:sp>
    </p:spTree>
    <p:extLst>
      <p:ext uri="{BB962C8B-B14F-4D97-AF65-F5344CB8AC3E}">
        <p14:creationId xmlns:p14="http://schemas.microsoft.com/office/powerpoint/2010/main" val="2252397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為了讓機器人更合理的閃避障礙物，有需多文獻對速度空間中的</a:t>
            </a:r>
            <a:r>
              <a:rPr lang="en-US" altLang="zh-TW" dirty="0"/>
              <a:t>VO</a:t>
            </a:r>
            <a:r>
              <a:rPr lang="zh-TW" altLang="en-US" dirty="0"/>
              <a:t>區域進行修整</a:t>
            </a:r>
            <a:r>
              <a:rPr lang="en-US" altLang="zh-TW" dirty="0"/>
              <a:t>:</a:t>
            </a:r>
          </a:p>
          <a:p>
            <a:pPr marL="228600" indent="-228600">
              <a:buFont typeface="+mj-lt"/>
              <a:buAutoNum type="arabicPeriod"/>
            </a:pPr>
            <a:r>
              <a:rPr lang="zh-TW" altLang="en-US" dirty="0"/>
              <a:t>第一個是對原本的</a:t>
            </a:r>
            <a:r>
              <a:rPr lang="en-US" altLang="zh-TW" dirty="0"/>
              <a:t>VO</a:t>
            </a:r>
            <a:r>
              <a:rPr lang="zh-TW" altLang="en-US" dirty="0"/>
              <a:t>區域進行修剪。</a:t>
            </a:r>
            <a:endParaRPr lang="en-US" altLang="zh-TW" dirty="0"/>
          </a:p>
          <a:p>
            <a:pPr marL="685800" lvl="1" indent="-228600">
              <a:buFont typeface="Arial" panose="020B0604020202020204" pitchFamily="34" charset="0"/>
              <a:buChar char="•"/>
            </a:pPr>
            <a:r>
              <a:rPr lang="zh-TW" altLang="en-US" dirty="0"/>
              <a:t>原因是</a:t>
            </a:r>
            <a:r>
              <a:rPr lang="en-US" altLang="zh-TW" dirty="0"/>
              <a:t>:</a:t>
            </a:r>
            <a:r>
              <a:rPr lang="zh-TW" altLang="en-US" dirty="0"/>
              <a:t> 節點</a:t>
            </a:r>
            <a:r>
              <a:rPr lang="en-US" altLang="zh-TW" dirty="0"/>
              <a:t>A</a:t>
            </a:r>
            <a:r>
              <a:rPr lang="zh-TW" altLang="en-US" dirty="0"/>
              <a:t>的速度向量即便落在危險區域，只要越靠近</a:t>
            </a:r>
            <a:r>
              <a:rPr lang="en-US" altLang="zh-TW" dirty="0"/>
              <a:t>VO</a:t>
            </a:r>
            <a:r>
              <a:rPr lang="zh-TW" altLang="en-US" dirty="0"/>
              <a:t>頂點實際上機器人與障礙物碰撞的時間便越晚。</a:t>
            </a:r>
            <a:endParaRPr lang="en-US" altLang="zh-TW" dirty="0"/>
          </a:p>
          <a:p>
            <a:pPr marL="457200" lvl="1" indent="0">
              <a:buFont typeface="Arial" panose="020B0604020202020204" pitchFamily="34" charset="0"/>
              <a:buNone/>
            </a:pPr>
            <a:r>
              <a:rPr lang="en-US" altLang="zh-TW" dirty="0"/>
              <a:t>-&gt; </a:t>
            </a:r>
            <a:r>
              <a:rPr lang="zh-TW" altLang="en-US" dirty="0"/>
              <a:t>因此參考</a:t>
            </a:r>
            <a:r>
              <a:rPr lang="en-US" altLang="zh-TW" dirty="0"/>
              <a:t>TTC</a:t>
            </a:r>
            <a:r>
              <a:rPr lang="zh-TW" altLang="en-US" dirty="0"/>
              <a:t>的概念，定義一個安全時間界線</a:t>
            </a:r>
            <a:r>
              <a:rPr lang="en-US" altLang="zh-TW" dirty="0"/>
              <a:t>tau</a:t>
            </a:r>
            <a:r>
              <a:rPr lang="zh-TW" altLang="en-US" dirty="0"/>
              <a:t>。將</a:t>
            </a:r>
            <a:r>
              <a:rPr lang="en-US" altLang="zh-TW" dirty="0"/>
              <a:t>tau</a:t>
            </a:r>
            <a:r>
              <a:rPr lang="zh-TW" altLang="en-US" dirty="0"/>
              <a:t>秒後的碰撞視為非緊急事件，僅針對安全時間內的碰撞做迴避。</a:t>
            </a:r>
            <a:endParaRPr lang="en-US" altLang="zh-TW" dirty="0"/>
          </a:p>
          <a:p>
            <a:pPr marL="228600" indent="-228600">
              <a:buFont typeface="+mj-lt"/>
              <a:buAutoNum type="arabicPeriod"/>
            </a:pPr>
            <a:r>
              <a:rPr lang="zh-TW" altLang="en-US" dirty="0"/>
              <a:t>第二個是基於障礙物的位置不準確性，對原本的</a:t>
            </a:r>
            <a:r>
              <a:rPr lang="en-US" altLang="zh-TW" dirty="0"/>
              <a:t>VO</a:t>
            </a:r>
            <a:r>
              <a:rPr lang="zh-TW" altLang="en-US" dirty="0"/>
              <a:t>區域做擴張。</a:t>
            </a:r>
            <a:endParaRPr lang="en-US" altLang="zh-TW" dirty="0"/>
          </a:p>
          <a:p>
            <a:pPr marL="228600" indent="-228600">
              <a:buFont typeface="+mj-lt"/>
              <a:buAutoNum type="arabicPeriod"/>
            </a:pPr>
            <a:r>
              <a:rPr lang="zh-TW" altLang="en-US" dirty="0"/>
              <a:t>第三個則是基於障礙物的速度部準確性，最</a:t>
            </a:r>
            <a:r>
              <a:rPr lang="en-US" altLang="zh-TW" dirty="0"/>
              <a:t>VO</a:t>
            </a:r>
            <a:r>
              <a:rPr lang="zh-TW" altLang="en-US" dirty="0"/>
              <a:t>區域進行擴張。</a:t>
            </a:r>
            <a:endParaRPr lang="en-US" altLang="zh-TW" dirty="0"/>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8</a:t>
            </a:fld>
            <a:endParaRPr lang="zh-TW" altLang="en-US"/>
          </a:p>
        </p:txBody>
      </p:sp>
    </p:spTree>
    <p:extLst>
      <p:ext uri="{BB962C8B-B14F-4D97-AF65-F5344CB8AC3E}">
        <p14:creationId xmlns:p14="http://schemas.microsoft.com/office/powerpoint/2010/main" val="567986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我簡短介紹一下</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model predictive control</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最重要的一點是，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MPC</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會運用</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數學模型</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去預測自身系統未來一段時間內的狀態。</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比方說我開車在路上，給定一序列的</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油門、煞車、轉向等控制輸入</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10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秒內每一個時間點的車輛位置會出現在哪</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indent="-171450">
              <a:buFont typeface="Arial" panose="020B0604020202020204" pitchFamily="34" charset="0"/>
              <a:buChar cha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(1)</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我們首先會將</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一連串隨時間排序</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控制輸入</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當設計變數，並且定義一個</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符合自身目的</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目標函數</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，比方說</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indent="-171450">
              <a:buFont typeface="Arial" panose="020B0604020202020204" pitchFamily="34" charset="0"/>
              <a:buChar char="•"/>
            </a:pPr>
            <a:r>
              <a:rPr lang="en-US" altLang="zh-TW" dirty="0"/>
              <a:t>(1)</a:t>
            </a:r>
            <a:r>
              <a:rPr lang="zh-TW" altLang="en-US" dirty="0"/>
              <a:t>並且，可以在最佳化問題裡</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施加限制式</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以符合系統動態，像是速度限制或是預防碰撞等等。</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(2)</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接著，一旦最佳化得到結果，</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MPC</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便將這</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最佳控制序列的第一組</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，也就是</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下一刻</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的動作，</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輸入給系統</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indent="-171450">
              <a:buFont typeface="Arial" panose="020B0604020202020204" pitchFamily="34" charset="0"/>
              <a:buChar char="•"/>
            </a:pPr>
            <a:r>
              <a:rPr lang="en-US" altLang="zh-TW" dirty="0"/>
              <a:t>(3)</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然後，我們便量測系統的真實狀態</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，並</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更新</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數學預測模型</a:t>
            </a:r>
            <a:endPar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en-US" altLang="zh-TW" sz="1800" b="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en-US" sz="1800" b="0" dirty="0">
                <a:effectLst/>
                <a:latin typeface="Calibri" panose="020F0502020204030204" pitchFamily="34" charset="0"/>
                <a:ea typeface="新細明體" panose="02020500000000000000" pitchFamily="18" charset="-120"/>
                <a:cs typeface="Times New Roman" panose="02020603050405020304" pitchFamily="18" charset="0"/>
              </a:rPr>
              <a:t>最後，再回到步驟一繼續執行下一步的最佳化。如此不斷循環這個流程。</a:t>
            </a:r>
            <a:endParaRPr lang="en-US" altLang="zh-TW" b="0" dirty="0"/>
          </a:p>
          <a:p>
            <a:endParaRPr lang="en-US" altLang="zh-TW" dirty="0"/>
          </a:p>
          <a:p>
            <a:r>
              <a:rPr lang="zh-TW" altLang="en-US" dirty="0"/>
              <a:t>我簡短介紹一下</a:t>
            </a:r>
            <a:r>
              <a:rPr lang="en-US" altLang="zh-TW" dirty="0"/>
              <a:t>model predictive control</a:t>
            </a:r>
            <a:r>
              <a:rPr lang="zh-TW" altLang="en-US" dirty="0"/>
              <a:t>。最重要的一點是，</a:t>
            </a:r>
            <a:r>
              <a:rPr lang="en-US" altLang="zh-TW" dirty="0"/>
              <a:t>MPC</a:t>
            </a:r>
            <a:r>
              <a:rPr lang="zh-TW" altLang="en-US" dirty="0"/>
              <a:t>會運用數學模型去預測自身系統未來一段時間內的狀態。比方說我開車在路上，如果給定一序列的油門、煞車、轉向等控制輸入，</a:t>
            </a:r>
            <a:r>
              <a:rPr lang="en-US" altLang="zh-TW" dirty="0"/>
              <a:t>10</a:t>
            </a:r>
            <a:r>
              <a:rPr lang="zh-TW" altLang="en-US" dirty="0"/>
              <a:t>秒內我每一個時間點的車輛位置會出現在哪</a:t>
            </a:r>
            <a:r>
              <a:rPr lang="en-US" altLang="zh-TW" dirty="0"/>
              <a:t>?</a:t>
            </a:r>
          </a:p>
          <a:p>
            <a:r>
              <a:rPr lang="zh-TW" altLang="en-US" dirty="0"/>
              <a:t>我們首先會將一連串隨時間排序的控制輸入當設計變數，並且定義一個符合自身目的的目標函數，比方說最小化能源消耗，或最貼近目標等等。並且，我們可以施加限制式以符合系統動態，像是速度限制或是預防碰撞等等。</a:t>
            </a:r>
          </a:p>
          <a:p>
            <a:r>
              <a:rPr lang="zh-TW" altLang="en-US" dirty="0"/>
              <a:t>接著，一旦最佳化得到結果，</a:t>
            </a:r>
            <a:r>
              <a:rPr lang="en-US" altLang="zh-TW" dirty="0"/>
              <a:t>MPC</a:t>
            </a:r>
            <a:r>
              <a:rPr lang="zh-TW" altLang="en-US" dirty="0"/>
              <a:t>便將這最佳控制序列的第一組，也就是下一刻的動作，輸入給系統。</a:t>
            </a:r>
          </a:p>
          <a:p>
            <a:r>
              <a:rPr lang="zh-TW" altLang="en-US" dirty="0"/>
              <a:t>然後，我們便量測系統的真實狀態，以更新數學預測模型，並且再回到步驟一繼續執行下一步的最佳化。如此不斷循環這個流程。</a:t>
            </a:r>
            <a:endParaRPr lang="en-US" altLang="zh-TW" dirty="0"/>
          </a:p>
          <a:p>
            <a:endParaRPr lang="en-US" altLang="zh-TW" dirty="0"/>
          </a:p>
          <a:p>
            <a:r>
              <a:rPr lang="en-US" altLang="zh-TW" dirty="0"/>
              <a:t>I’ll briefly introduce the concept of Model Predictive Control. Essentially, MPC uses a mathematical model to predict the future behavior of a system over a specified horizon—for example, a few seconds into the future.</a:t>
            </a:r>
          </a:p>
          <a:p>
            <a:r>
              <a:rPr lang="en-US" altLang="zh-TW" dirty="0"/>
              <a:t>First, we define an objective function that reflects the control goal, such as minimizing energy usage or moving closer to a target state. Since MPC is an optimization problem, we can also add constraints to ensure the solution follows system limitations, like speed limits or obstacle avoidance.</a:t>
            </a:r>
          </a:p>
          <a:p>
            <a:r>
              <a:rPr lang="en-US" altLang="zh-TW" dirty="0"/>
              <a:t>Once the optimal control sequence is solved, only the first control action is applied to the real system. After executing this action, we measure the current state of the system, update the model, and repeat the optimization process again in the next period.</a:t>
            </a:r>
          </a:p>
          <a:p>
            <a:endParaRPr lang="en-US" altLang="zh-TW" dirty="0"/>
          </a:p>
          <a:p>
            <a:r>
              <a:rPr lang="en-US" altLang="zh-TW" dirty="0"/>
              <a:t>So this is a cycle. We keep doing this until the system reach its goal stably.</a:t>
            </a:r>
          </a:p>
          <a:p>
            <a:endParaRPr lang="en-US" altLang="zh-TW" dirty="0"/>
          </a:p>
          <a:p>
            <a:r>
              <a:rPr lang="en-US" altLang="zh-TW" dirty="0"/>
              <a:t>(Because MPC evaluates a sequence of control inputs over time and incorporates constraints, it is highly adaptive and is considered a powerful method for handling complex problems, such as dynamic environments or systems with multiple constraints.)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9</a:t>
            </a:fld>
            <a:endParaRPr lang="zh-TW" altLang="en-US"/>
          </a:p>
        </p:txBody>
      </p:sp>
    </p:spTree>
    <p:extLst>
      <p:ext uri="{BB962C8B-B14F-4D97-AF65-F5344CB8AC3E}">
        <p14:creationId xmlns:p14="http://schemas.microsoft.com/office/powerpoint/2010/main" val="3919379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我的方法有點類似</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MPC</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架構。</a:t>
            </a:r>
            <a:endParaRPr lang="en-US" altLang="zh-TW" dirty="0"/>
          </a:p>
          <a:p>
            <a:pPr marL="228600" indent="-228600">
              <a:buFont typeface="+mj-lt"/>
              <a:buAutoNum type="arabicPeriod"/>
            </a:pPr>
            <a:r>
              <a:rPr lang="zh-TW" altLang="en-US" dirty="0"/>
              <a:t>演算法會針對周遭的障礙物進行觀測 </a:t>
            </a:r>
            <a:r>
              <a:rPr lang="en-US" altLang="zh-TW" dirty="0"/>
              <a:t>-&gt;</a:t>
            </a:r>
            <a:r>
              <a:rPr lang="zh-TW" altLang="en-US" dirty="0"/>
              <a:t> 預測出他們未來的位置、速度，以及告訴我這些預測數據的信賴區間。</a:t>
            </a:r>
            <a:endParaRPr lang="en-US" altLang="zh-TW" dirty="0"/>
          </a:p>
          <a:p>
            <a:pPr marL="228600" indent="-228600">
              <a:buFont typeface="+mj-lt"/>
              <a:buAutoNum type="arabicPeriod"/>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這些資訊都會被丟到最佳化步驟裡，成為建造一連串</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限制式的參數。</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228600" indent="-228600">
              <a:buFont typeface="+mj-lt"/>
              <a:buAutoNum type="arabicPeriod"/>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另一方面，最佳化的目標函數會讓機器人盡量朝目標點邁進，並且平滑化機器人的速度。</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228600" indent="-228600">
              <a:buFont typeface="+mj-lt"/>
              <a:buAutoNum type="arabicPeriod"/>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最佳化求解完成後，演算法會將這一連串速度的第一個命令輸出給機器人讓它移動。</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228600" indent="-228600">
              <a:buFont typeface="+mj-lt"/>
              <a:buAutoNum type="arabicPeriod"/>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然後再重新執行這個迴圈。</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mj-lt"/>
              <a:buNone/>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後面的投影片我將會對這些流程多做介紹。</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228600" indent="-228600">
              <a:buFont typeface="+mj-lt"/>
              <a:buAutoNum type="arabicPeriod"/>
            </a:pPr>
            <a:endParaRPr lang="en-US" altLang="zh-TW" dirty="0"/>
          </a:p>
          <a:p>
            <a:r>
              <a:rPr lang="en-US" altLang="zh-TW" dirty="0"/>
              <a:t>The proposed method is somewhat similar to MPC’s structure. I seek to determine the optimal sequence of motion commands within a short time horizon to handle different obstacles. This process is structured into two key components: Prediction and Optimization. The Prediction section will estimate the obstacles’ future states. The following optimization should take those as the constraints and generate robots’ next step motions. I will explain more in the following slides. </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10</a:t>
            </a:fld>
            <a:endParaRPr lang="zh-TW" altLang="en-US"/>
          </a:p>
        </p:txBody>
      </p:sp>
    </p:spTree>
    <p:extLst>
      <p:ext uri="{BB962C8B-B14F-4D97-AF65-F5344CB8AC3E}">
        <p14:creationId xmlns:p14="http://schemas.microsoft.com/office/powerpoint/2010/main" val="1211979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3018267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竖排文字占位符 2"/>
          <p:cNvSpPr>
            <a:spLocks noGrp="1"/>
          </p:cNvSpPr>
          <p:nvPr>
            <p:ph type="body" orient="vert" idx="1"/>
          </p:nvPr>
        </p:nvSpPr>
        <p:spPr/>
        <p:txBody>
          <a:bodyPr vert="vert">
            <a:normAutofit/>
          </a:bodyPr>
          <a:lstStyle/>
          <a:p>
            <a:pPr lvl="0"/>
            <a:r>
              <a:rPr lang="zh-TW" altLang="en-US">
                <a:latin typeface="Source Han Sans TC"/>
              </a:rPr>
              <a:t>按一下以編輯母片文字樣式</a:t>
            </a:r>
          </a:p>
          <a:p>
            <a:pPr lvl="1"/>
            <a:r>
              <a:rPr lang="zh-TW" altLang="en-US">
                <a:latin typeface="Source Han Sans TC"/>
              </a:rPr>
              <a:t>第二層</a:t>
            </a:r>
          </a:p>
          <a:p>
            <a:pPr lvl="2"/>
            <a:r>
              <a:rPr lang="zh-TW" altLang="en-US">
                <a:latin typeface="Source Han Sans TC"/>
              </a:rPr>
              <a:t>第三層</a:t>
            </a:r>
          </a:p>
          <a:p>
            <a:pPr lvl="3"/>
            <a:r>
              <a:rPr lang="zh-TW" altLang="en-US">
                <a:latin typeface="Source Han Sans TC"/>
              </a:rPr>
              <a:t>第四層</a:t>
            </a:r>
          </a:p>
          <a:p>
            <a:pPr lvl="4"/>
            <a:r>
              <a:rPr lang="zh-TW" altLang="en-US">
                <a:latin typeface="Source Han Sans TC"/>
              </a:rPr>
              <a:t>第五層</a:t>
            </a:r>
            <a:endParaRPr lang="zh-TW" altLang="zh-TW">
              <a:latin typeface="Source Han Sans TC"/>
              <a:ea typeface="Source Han Sans TC"/>
            </a:endParaRP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2025/4/9</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29993605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vert">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竖排文字占位符 2"/>
          <p:cNvSpPr>
            <a:spLocks noGrp="1"/>
          </p:cNvSpPr>
          <p:nvPr>
            <p:ph type="body" orient="vert" idx="1"/>
          </p:nvPr>
        </p:nvSpPr>
        <p:spPr>
          <a:xfrm>
            <a:off x="838200" y="365125"/>
            <a:ext cx="7734300" cy="5811838"/>
          </a:xfrm>
        </p:spPr>
        <p:txBody>
          <a:bodyPr vert="vert">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2025/4/9</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56462466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grpSp>
        <p:nvGrpSpPr>
          <p:cNvPr id="15" name="Group 14"/>
          <p:cNvGrpSpPr/>
          <p:nvPr/>
        </p:nvGrpSpPr>
        <p:grpSpPr>
          <a:xfrm>
            <a:off x="11264456" y="675577"/>
            <a:ext cx="484632" cy="471563"/>
            <a:chOff x="3303354" y="2367094"/>
            <a:chExt cx="484632" cy="471563"/>
          </a:xfrm>
        </p:grpSpPr>
        <p:sp>
          <p:nvSpPr>
            <p:cNvPr id="13" name="Pentagon 12"/>
            <p:cNvSpPr/>
            <p:nvPr/>
          </p:nvSpPr>
          <p:spPr>
            <a:xfrm rot="5400000">
              <a:off x="3336545" y="2387216"/>
              <a:ext cx="418250" cy="484632"/>
            </a:xfrm>
            <a:prstGeom prst="homePlate">
              <a:avLst>
                <a:gd name="adj" fmla="val 2554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4" name="Rectangle 13"/>
            <p:cNvSpPr/>
            <p:nvPr/>
          </p:nvSpPr>
          <p:spPr>
            <a:xfrm>
              <a:off x="3303354" y="2367094"/>
              <a:ext cx="484632" cy="10662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grpSp>
      <p:sp>
        <p:nvSpPr>
          <p:cNvPr id="5" name="Slide Number Placeholder 4"/>
          <p:cNvSpPr>
            <a:spLocks noGrp="1"/>
          </p:cNvSpPr>
          <p:nvPr>
            <p:ph type="sldNum" sz="quarter" idx="12"/>
          </p:nvPr>
        </p:nvSpPr>
        <p:spPr>
          <a:xfrm>
            <a:off x="11235882" y="675577"/>
            <a:ext cx="556069" cy="471563"/>
          </a:xfrm>
          <a:prstGeom prst="rect">
            <a:avLst/>
          </a:prstGeom>
        </p:spPr>
        <p:txBody>
          <a:bodyPr>
            <a:normAutofit/>
          </a:bodyPr>
          <a:lstStyle>
            <a:lvl1pPr algn="ctr">
              <a:defRPr sz="1800">
                <a:solidFill>
                  <a:schemeClr val="bg1"/>
                </a:solidFill>
              </a:defRPr>
            </a:lvl1pPr>
          </a:lstStyle>
          <a:p>
            <a:fld id="{ACB351D4-1F96-497A-B525-5EA7415D2C20}" type="slidenum">
              <a:rPr lang="zh-TW" altLang="en-US" smtClean="0"/>
              <a:t>‹#›</a:t>
            </a:fld>
            <a:endParaRPr lang="zh-TW" altLang="en-US"/>
          </a:p>
        </p:txBody>
      </p:sp>
      <p:grpSp>
        <p:nvGrpSpPr>
          <p:cNvPr id="3" name="Group 2"/>
          <p:cNvGrpSpPr/>
          <p:nvPr/>
        </p:nvGrpSpPr>
        <p:grpSpPr>
          <a:xfrm>
            <a:off x="0" y="6725538"/>
            <a:ext cx="12192000" cy="132463"/>
            <a:chOff x="0" y="6725537"/>
            <a:chExt cx="12192000" cy="132463"/>
          </a:xfrm>
        </p:grpSpPr>
        <p:sp>
          <p:nvSpPr>
            <p:cNvPr id="7" name="Rectangle 6"/>
            <p:cNvSpPr/>
            <p:nvPr/>
          </p:nvSpPr>
          <p:spPr>
            <a:xfrm>
              <a:off x="0" y="6725538"/>
              <a:ext cx="2418460" cy="132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8" name="Rectangle 7"/>
            <p:cNvSpPr/>
            <p:nvPr/>
          </p:nvSpPr>
          <p:spPr>
            <a:xfrm>
              <a:off x="4836919" y="6725537"/>
              <a:ext cx="2596813" cy="132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9" name="Rectangle 8"/>
            <p:cNvSpPr/>
            <p:nvPr/>
          </p:nvSpPr>
          <p:spPr>
            <a:xfrm>
              <a:off x="9773540" y="6725537"/>
              <a:ext cx="2418460" cy="13246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0" name="Rectangle 9"/>
            <p:cNvSpPr/>
            <p:nvPr/>
          </p:nvSpPr>
          <p:spPr>
            <a:xfrm>
              <a:off x="7355080" y="6725537"/>
              <a:ext cx="2418460" cy="1324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1" name="Rectangle 10"/>
            <p:cNvSpPr/>
            <p:nvPr/>
          </p:nvSpPr>
          <p:spPr>
            <a:xfrm>
              <a:off x="2418460" y="6725538"/>
              <a:ext cx="2418460" cy="132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grpSp>
      <p:sp>
        <p:nvSpPr>
          <p:cNvPr id="4" name="文本框 3"/>
          <p:cNvSpPr txBox="1"/>
          <p:nvPr/>
        </p:nvSpPr>
        <p:spPr>
          <a:xfrm>
            <a:off x="800100" y="623013"/>
            <a:ext cx="7363968" cy="579120"/>
          </a:xfrm>
          <a:prstGeom prst="rect">
            <a:avLst/>
          </a:prstGeom>
          <a:noFill/>
        </p:spPr>
        <p:txBody>
          <a:bodyPr wrap="square" rtlCol="0">
            <a:normAutofit/>
          </a:bodyPr>
          <a:lstStyle/>
          <a:p>
            <a:r>
              <a:rPr kumimoji="0" lang="zh-TW" altLang="zh-TW" sz="3200" b="0" i="0" u="none" strike="noStrike" kern="1200" cap="none" spc="0" normalizeH="0" baseline="0" noProof="0">
                <a:ln>
                  <a:noFill/>
                </a:ln>
                <a:solidFill>
                  <a:schemeClr val="accent5"/>
                </a:solidFill>
                <a:effectLst/>
                <a:uLnTx/>
                <a:uFillTx/>
                <a:latin typeface="Source Han Sans TC"/>
                <a:ea typeface="Source Han Sans TC"/>
                <a:cs typeface="+mj-cs"/>
              </a:rPr>
              <a:t>商務扁平多彩資訊圖表設計</a:t>
            </a:r>
            <a:endParaRPr lang="zh-CN" altLang="en-US" sz="1400">
              <a:solidFill>
                <a:schemeClr val="accent5"/>
              </a:solidFill>
            </a:endParaRPr>
          </a:p>
        </p:txBody>
      </p:sp>
      <p:sp>
        <p:nvSpPr>
          <p:cNvPr id="2" name="矩形 1"/>
          <p:cNvSpPr/>
          <p:nvPr/>
        </p:nvSpPr>
        <p:spPr>
          <a:xfrm>
            <a:off x="-969707" y="-9281652"/>
            <a:ext cx="969707" cy="9697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12192000" y="-9281652"/>
            <a:ext cx="969707" cy="9697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矩形 16"/>
          <p:cNvSpPr/>
          <p:nvPr/>
        </p:nvSpPr>
        <p:spPr>
          <a:xfrm>
            <a:off x="-969707" y="14849977"/>
            <a:ext cx="969707" cy="9697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12192000" y="14849977"/>
            <a:ext cx="969707" cy="9697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98149656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C1606-D0D3-4F74-A2AF-5E08A72D75A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2567025-2C70-4E6A-8835-80D76B8CD1A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7F4B717-1A14-43D8-82EC-1F9E75C5E679}"/>
              </a:ext>
            </a:extLst>
          </p:cNvPr>
          <p:cNvSpPr>
            <a:spLocks noGrp="1"/>
          </p:cNvSpPr>
          <p:nvPr>
            <p:ph type="dt" sz="half" idx="10"/>
          </p:nvPr>
        </p:nvSpPr>
        <p:spPr/>
        <p:txBody>
          <a:bodyPr/>
          <a:lstStyle/>
          <a:p>
            <a:fld id="{098B67FC-D832-44A1-9EFE-DA55F2070A09}" type="datetimeFigureOut">
              <a:rPr lang="zh-TW" altLang="en-US" smtClean="0"/>
              <a:t>2025/4/9</a:t>
            </a:fld>
            <a:endParaRPr lang="zh-TW" altLang="en-US"/>
          </a:p>
        </p:txBody>
      </p:sp>
      <p:sp>
        <p:nvSpPr>
          <p:cNvPr id="5" name="頁尾版面配置區 4">
            <a:extLst>
              <a:ext uri="{FF2B5EF4-FFF2-40B4-BE49-F238E27FC236}">
                <a16:creationId xmlns:a16="http://schemas.microsoft.com/office/drawing/2014/main" id="{6123A651-E8F2-45CA-B8DE-88E1054B3FD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7AD8AE3-6AC6-4713-AAB2-D3337DF0611E}"/>
              </a:ext>
            </a:extLst>
          </p:cNvPr>
          <p:cNvSpPr>
            <a:spLocks noGrp="1"/>
          </p:cNvSpPr>
          <p:nvPr>
            <p:ph type="sldNum" sz="quarter" idx="12"/>
          </p:nvPr>
        </p:nvSpPr>
        <p:spPr/>
        <p:txBody>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586643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7" name="图片 6"/>
          <p:cNvPicPr>
            <a:picLocks noChangeAspect="1"/>
          </p:cNvPicPr>
          <p:nvPr/>
        </p:nvPicPr>
        <p:blipFill>
          <a:blip r:embed="rId2"/>
          <a:srcRect l="28724" t="18060" r="18351" b="23731"/>
          <a:stretch>
            <a:fillRect/>
          </a:stretch>
        </p:blipFill>
        <p:spPr>
          <a:xfrm>
            <a:off x="1453852" y="299156"/>
            <a:ext cx="1518036" cy="1072214"/>
          </a:xfrm>
          <a:prstGeom prst="rect">
            <a:avLst/>
          </a:prstGeom>
        </p:spPr>
      </p:pic>
      <p:pic>
        <p:nvPicPr>
          <p:cNvPr id="8" name="图片 7"/>
          <p:cNvPicPr>
            <a:picLocks noChangeAspect="1"/>
          </p:cNvPicPr>
          <p:nvPr/>
        </p:nvPicPr>
        <p:blipFill>
          <a:blip r:embed="rId2">
            <a:duotone>
              <a:prstClr val="black"/>
              <a:srgbClr val="5F7797">
                <a:tint val="45000"/>
                <a:satMod val="400000"/>
              </a:srgbClr>
            </a:duotone>
          </a:blip>
          <a:srcRect l="28724" t="18060" r="18351" b="23731"/>
          <a:stretch>
            <a:fillRect/>
          </a:stretch>
        </p:blipFill>
        <p:spPr>
          <a:xfrm>
            <a:off x="1453852" y="1722574"/>
            <a:ext cx="1518036" cy="1072214"/>
          </a:xfrm>
          <a:prstGeom prst="rect">
            <a:avLst/>
          </a:prstGeom>
        </p:spPr>
      </p:pic>
      <p:pic>
        <p:nvPicPr>
          <p:cNvPr id="9" name="图片 8"/>
          <p:cNvPicPr>
            <a:picLocks noChangeAspect="1"/>
          </p:cNvPicPr>
          <p:nvPr/>
        </p:nvPicPr>
        <p:blipFill>
          <a:blip r:embed="rId3"/>
          <a:srcRect l="50251" t="5608" r="17874" b="13760"/>
          <a:stretch>
            <a:fillRect/>
          </a:stretch>
        </p:blipFill>
        <p:spPr>
          <a:xfrm>
            <a:off x="1453852" y="3145991"/>
            <a:ext cx="1518036" cy="1260743"/>
          </a:xfrm>
          <a:prstGeom prst="rect">
            <a:avLst/>
          </a:prstGeom>
        </p:spPr>
      </p:pic>
      <p:grpSp>
        <p:nvGrpSpPr>
          <p:cNvPr id="10" name="组合 9"/>
          <p:cNvGrpSpPr/>
          <p:nvPr/>
        </p:nvGrpSpPr>
        <p:grpSpPr>
          <a:xfrm>
            <a:off x="4924376" y="1508196"/>
            <a:ext cx="4554108" cy="1072215"/>
            <a:chOff x="4924376" y="1508196"/>
            <a:chExt cx="4554108" cy="1072215"/>
          </a:xfrm>
        </p:grpSpPr>
        <p:pic>
          <p:nvPicPr>
            <p:cNvPr id="11" name="图片 10"/>
            <p:cNvPicPr>
              <a:picLocks noChangeAspect="1"/>
            </p:cNvPicPr>
            <p:nvPr/>
          </p:nvPicPr>
          <p:blipFill>
            <a:blip r:embed="rId2"/>
            <a:srcRect l="28724" t="18060" r="18351" b="23731"/>
            <a:stretch>
              <a:fillRect/>
            </a:stretch>
          </p:blipFill>
          <p:spPr>
            <a:xfrm>
              <a:off x="6442412" y="1508196"/>
              <a:ext cx="1518036" cy="1072214"/>
            </a:xfrm>
            <a:prstGeom prst="rect">
              <a:avLst/>
            </a:prstGeom>
          </p:spPr>
        </p:pic>
        <p:pic>
          <p:nvPicPr>
            <p:cNvPr id="12" name="图片 11"/>
            <p:cNvPicPr>
              <a:picLocks noChangeAspect="1"/>
            </p:cNvPicPr>
            <p:nvPr/>
          </p:nvPicPr>
          <p:blipFill>
            <a:blip r:embed="rId2">
              <a:duotone>
                <a:prstClr val="black"/>
                <a:srgbClr val="5F7797">
                  <a:tint val="45000"/>
                  <a:satMod val="400000"/>
                </a:srgbClr>
              </a:duotone>
            </a:blip>
            <a:srcRect l="28724" t="18060" r="18351" b="23731"/>
            <a:stretch>
              <a:fillRect/>
            </a:stretch>
          </p:blipFill>
          <p:spPr>
            <a:xfrm>
              <a:off x="4924376" y="1508196"/>
              <a:ext cx="1518036" cy="1072214"/>
            </a:xfrm>
            <a:prstGeom prst="rect">
              <a:avLst/>
            </a:prstGeom>
          </p:spPr>
        </p:pic>
        <p:pic>
          <p:nvPicPr>
            <p:cNvPr id="13" name="图片 12"/>
            <p:cNvPicPr>
              <a:picLocks noChangeAspect="1"/>
            </p:cNvPicPr>
            <p:nvPr/>
          </p:nvPicPr>
          <p:blipFill>
            <a:blip r:embed="rId3"/>
            <a:srcRect l="50251" t="5608" r="17874" b="13760"/>
            <a:stretch>
              <a:fillRect/>
            </a:stretch>
          </p:blipFill>
          <p:spPr>
            <a:xfrm>
              <a:off x="7960448" y="1508197"/>
              <a:ext cx="1518036" cy="1072214"/>
            </a:xfrm>
            <a:prstGeom prst="rect">
              <a:avLst/>
            </a:prstGeom>
          </p:spPr>
        </p:pic>
      </p:grpSp>
      <p:pic>
        <p:nvPicPr>
          <p:cNvPr id="14" name="图片 13"/>
          <p:cNvPicPr>
            <a:picLocks noChangeAspect="1"/>
          </p:cNvPicPr>
          <p:nvPr/>
        </p:nvPicPr>
        <p:blipFill>
          <a:blip r:embed="rId4"/>
          <a:stretch>
            <a:fillRect/>
          </a:stretch>
        </p:blipFill>
        <p:spPr>
          <a:xfrm>
            <a:off x="4997506" y="3145991"/>
            <a:ext cx="4554107" cy="1072989"/>
          </a:xfrm>
          <a:prstGeom prst="rect">
            <a:avLst/>
          </a:prstGeom>
        </p:spPr>
      </p:pic>
      <p:grpSp>
        <p:nvGrpSpPr>
          <p:cNvPr id="15" name="组合 14"/>
          <p:cNvGrpSpPr/>
          <p:nvPr/>
        </p:nvGrpSpPr>
        <p:grpSpPr>
          <a:xfrm>
            <a:off x="309213" y="4757937"/>
            <a:ext cx="4500808" cy="1787168"/>
            <a:chOff x="416789" y="5339623"/>
            <a:chExt cx="4500808" cy="1787168"/>
          </a:xfrm>
          <a:solidFill>
            <a:schemeClr val="accent1"/>
          </a:solidFill>
        </p:grpSpPr>
        <p:sp>
          <p:nvSpPr>
            <p:cNvPr id="16" name="Freeform 271"/>
            <p:cNvSpPr/>
            <p:nvPr/>
          </p:nvSpPr>
          <p:spPr bwMode="auto">
            <a:xfrm>
              <a:off x="416789" y="53396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71"/>
            <p:cNvSpPr/>
            <p:nvPr/>
          </p:nvSpPr>
          <p:spPr bwMode="auto">
            <a:xfrm>
              <a:off x="569189" y="54920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71"/>
            <p:cNvSpPr/>
            <p:nvPr/>
          </p:nvSpPr>
          <p:spPr bwMode="auto">
            <a:xfrm>
              <a:off x="721589" y="56444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71"/>
            <p:cNvSpPr/>
            <p:nvPr/>
          </p:nvSpPr>
          <p:spPr bwMode="auto">
            <a:xfrm>
              <a:off x="873989" y="57968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0" name="图片 19"/>
          <p:cNvPicPr>
            <a:picLocks noChangeAspect="1"/>
          </p:cNvPicPr>
          <p:nvPr/>
        </p:nvPicPr>
        <p:blipFill>
          <a:blip r:embed="rId5"/>
          <a:srcRect l="40886" t="7385" r="27768" b="10142"/>
          <a:stretch>
            <a:fillRect/>
          </a:stretch>
        </p:blipFill>
        <p:spPr>
          <a:xfrm>
            <a:off x="5248325" y="4838721"/>
            <a:ext cx="1412240" cy="1473200"/>
          </a:xfrm>
          <a:prstGeom prst="rect">
            <a:avLst/>
          </a:prstGeom>
        </p:spPr>
      </p:pic>
      <p:pic>
        <p:nvPicPr>
          <p:cNvPr id="21" name="图片 20"/>
          <p:cNvPicPr>
            <a:picLocks noChangeAspect="1"/>
          </p:cNvPicPr>
          <p:nvPr/>
        </p:nvPicPr>
        <p:blipFill>
          <a:blip r:embed="rId6"/>
          <a:srcRect l="35909" t="8184" r="27558" b="12755"/>
          <a:stretch>
            <a:fillRect/>
          </a:stretch>
        </p:blipFill>
        <p:spPr>
          <a:xfrm>
            <a:off x="6969779" y="4819964"/>
            <a:ext cx="1645920" cy="1412241"/>
          </a:xfrm>
          <a:prstGeom prst="rect">
            <a:avLst/>
          </a:prstGeom>
        </p:spPr>
      </p:pic>
    </p:spTree>
    <p:extLst>
      <p:ext uri="{BB962C8B-B14F-4D97-AF65-F5344CB8AC3E}">
        <p14:creationId xmlns:p14="http://schemas.microsoft.com/office/powerpoint/2010/main" val="366946275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normAutofit/>
          </a:bodyPr>
          <a:lstStyle>
            <a:lvl1pPr>
              <a:defRPr sz="6000"/>
            </a:lvl1pPr>
          </a:lstStyle>
          <a:p>
            <a:r>
              <a:rPr lang="zh-TW" altLang="en-US" sz="5500">
                <a:latin typeface="Source Han Sans TC"/>
              </a:rPr>
              <a:t>按一下以編輯母片標題樣式</a:t>
            </a:r>
            <a:endParaRPr lang="zh-TW" altLang="zh-TW" sz="5500">
              <a:latin typeface="Source Han Sans TC"/>
              <a:ea typeface="Source Han Sans TC"/>
            </a:endParaRPr>
          </a:p>
        </p:txBody>
      </p:sp>
      <p:sp>
        <p:nvSpPr>
          <p:cNvPr id="3" name="文本占位符 2"/>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latin typeface="Source Han Sans TC"/>
              </a:rPr>
              <a:t>按一下以編輯母片文字樣式</a:t>
            </a: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2025/4/9</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31534646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内容占位符 2"/>
          <p:cNvSpPr>
            <a:spLocks noGrp="1"/>
          </p:cNvSpPr>
          <p:nvPr>
            <p:ph sz="half" idx="1"/>
          </p:nvPr>
        </p:nvSpPr>
        <p:spPr>
          <a:xfrm>
            <a:off x="838200" y="1825625"/>
            <a:ext cx="5181600" cy="435133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4" name="内容占位符 3"/>
          <p:cNvSpPr>
            <a:spLocks noGrp="1"/>
          </p:cNvSpPr>
          <p:nvPr>
            <p:ph sz="half" idx="2"/>
          </p:nvPr>
        </p:nvSpPr>
        <p:spPr>
          <a:xfrm>
            <a:off x="6172200" y="1825625"/>
            <a:ext cx="5181600" cy="435133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2025/4/9</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08044680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文本占位符 2"/>
          <p:cNvSpPr>
            <a:spLocks noGrp="1"/>
          </p:cNvSpPr>
          <p:nvPr>
            <p:ph type="body" idx="1"/>
          </p:nvPr>
        </p:nvSpPr>
        <p:spPr>
          <a:xfrm>
            <a:off x="839788"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z="2200">
                <a:latin typeface="Source Han Sans TC"/>
              </a:rPr>
              <a:t>按一下以編輯母片文字樣式</a:t>
            </a:r>
          </a:p>
        </p:txBody>
      </p:sp>
      <p:sp>
        <p:nvSpPr>
          <p:cNvPr id="4" name="内容占位符 3"/>
          <p:cNvSpPr>
            <a:spLocks noGrp="1"/>
          </p:cNvSpPr>
          <p:nvPr>
            <p:ph sz="half" idx="2"/>
          </p:nvPr>
        </p:nvSpPr>
        <p:spPr>
          <a:xfrm>
            <a:off x="839788" y="2505075"/>
            <a:ext cx="5157787" cy="368458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5" name="文本占位符 4"/>
          <p:cNvSpPr>
            <a:spLocks noGrp="1"/>
          </p:cNvSpPr>
          <p:nvPr>
            <p:ph type="body" sz="quarter" idx="3"/>
          </p:nvPr>
        </p:nvSpPr>
        <p:spPr>
          <a:xfrm>
            <a:off x="6172200"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z="2200">
                <a:latin typeface="Source Han Sans TC"/>
              </a:rPr>
              <a:t>按一下以編輯母片文字樣式</a:t>
            </a:r>
          </a:p>
        </p:txBody>
      </p:sp>
      <p:sp>
        <p:nvSpPr>
          <p:cNvPr id="6" name="内容占位符 5"/>
          <p:cNvSpPr>
            <a:spLocks noGrp="1"/>
          </p:cNvSpPr>
          <p:nvPr>
            <p:ph sz="quarter" idx="4"/>
          </p:nvPr>
        </p:nvSpPr>
        <p:spPr>
          <a:xfrm>
            <a:off x="6172200" y="2505075"/>
            <a:ext cx="5183188" cy="368458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7" name="日期占位符 6"/>
          <p:cNvSpPr>
            <a:spLocks noGrp="1"/>
          </p:cNvSpPr>
          <p:nvPr>
            <p:ph type="dt" sz="half" idx="10"/>
          </p:nvPr>
        </p:nvSpPr>
        <p:spPr/>
        <p:txBody>
          <a:bodyPr>
            <a:normAutofit/>
          </a:bodyPr>
          <a:lstStyle/>
          <a:p>
            <a:fld id="{098B67FC-D832-44A1-9EFE-DA55F2070A09}" type="datetimeFigureOut">
              <a:rPr lang="zh-TW" altLang="en-US" smtClean="0"/>
              <a:t>2025/4/9</a:t>
            </a:fld>
            <a:endParaRPr lang="zh-TW" altLang="en-US"/>
          </a:p>
        </p:txBody>
      </p:sp>
      <p:sp>
        <p:nvSpPr>
          <p:cNvPr id="8" name="页脚占位符 7"/>
          <p:cNvSpPr>
            <a:spLocks noGrp="1"/>
          </p:cNvSpPr>
          <p:nvPr>
            <p:ph type="ftr" sz="quarter" idx="11"/>
          </p:nvPr>
        </p:nvSpPr>
        <p:spPr/>
        <p:txBody>
          <a:bodyPr/>
          <a:lstStyle/>
          <a:p>
            <a:endParaRPr lang="zh-TW" altLang="en-US"/>
          </a:p>
        </p:txBody>
      </p:sp>
      <p:sp>
        <p:nvSpPr>
          <p:cNvPr id="9" name="灯片编号占位符 8"/>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217033582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日期占位符 2"/>
          <p:cNvSpPr>
            <a:spLocks noGrp="1"/>
          </p:cNvSpPr>
          <p:nvPr>
            <p:ph type="dt" sz="half" idx="10"/>
          </p:nvPr>
        </p:nvSpPr>
        <p:spPr/>
        <p:txBody>
          <a:bodyPr>
            <a:normAutofit/>
          </a:bodyPr>
          <a:lstStyle/>
          <a:p>
            <a:fld id="{098B67FC-D832-44A1-9EFE-DA55F2070A09}" type="datetimeFigureOut">
              <a:rPr lang="zh-TW" altLang="en-US" smtClean="0"/>
              <a:t>2025/4/9</a:t>
            </a:fld>
            <a:endParaRPr lang="zh-TW" altLang="en-US"/>
          </a:p>
        </p:txBody>
      </p:sp>
      <p:sp>
        <p:nvSpPr>
          <p:cNvPr id="4" name="页脚占位符 3"/>
          <p:cNvSpPr>
            <a:spLocks noGrp="1"/>
          </p:cNvSpPr>
          <p:nvPr>
            <p:ph type="ftr" sz="quarter" idx="11"/>
          </p:nvPr>
        </p:nvSpPr>
        <p:spPr/>
        <p:txBody>
          <a:bodyPr/>
          <a:lstStyle/>
          <a:p>
            <a:endParaRPr lang="zh-TW" altLang="en-US"/>
          </a:p>
        </p:txBody>
      </p:sp>
      <p:sp>
        <p:nvSpPr>
          <p:cNvPr id="5" name="灯片编号占位符 4"/>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312803556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fld id="{098B67FC-D832-44A1-9EFE-DA55F2070A09}" type="datetimeFigureOut">
              <a:rPr lang="zh-TW" altLang="en-US" smtClean="0"/>
              <a:t>2025/4/9</a:t>
            </a:fld>
            <a:endParaRPr lang="zh-TW" altLang="en-US"/>
          </a:p>
        </p:txBody>
      </p:sp>
      <p:sp>
        <p:nvSpPr>
          <p:cNvPr id="3" name="页脚占位符 2"/>
          <p:cNvSpPr>
            <a:spLocks noGrp="1"/>
          </p:cNvSpPr>
          <p:nvPr>
            <p:ph type="ftr" sz="quarter" idx="11"/>
          </p:nvPr>
        </p:nvSpPr>
        <p:spPr/>
        <p:txBody>
          <a:bodyPr/>
          <a:lstStyle/>
          <a:p>
            <a:endParaRPr lang="zh-TW" altLang="en-US"/>
          </a:p>
        </p:txBody>
      </p:sp>
      <p:sp>
        <p:nvSpPr>
          <p:cNvPr id="4" name="灯片编号占位符 3"/>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92950254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normAutofit/>
          </a:bodyPr>
          <a:lstStyle>
            <a:lvl1pPr>
              <a:defRPr sz="3200"/>
            </a:lvl1p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内容占位符 2"/>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z="2900">
                <a:latin typeface="Source Han Sans TC"/>
              </a:rPr>
              <a:t>按一下以編輯母片文字樣式</a:t>
            </a:r>
          </a:p>
          <a:p>
            <a:pPr lvl="1"/>
            <a:r>
              <a:rPr lang="zh-TW" altLang="en-US" sz="2900">
                <a:latin typeface="Source Han Sans TC"/>
              </a:rPr>
              <a:t>第二層</a:t>
            </a:r>
          </a:p>
          <a:p>
            <a:pPr lvl="2"/>
            <a:r>
              <a:rPr lang="zh-TW" altLang="en-US" sz="2900">
                <a:latin typeface="Source Han Sans TC"/>
              </a:rPr>
              <a:t>第三層</a:t>
            </a:r>
          </a:p>
          <a:p>
            <a:pPr lvl="3"/>
            <a:r>
              <a:rPr lang="zh-TW" altLang="en-US" sz="2900">
                <a:latin typeface="Source Han Sans TC"/>
              </a:rPr>
              <a:t>第四層</a:t>
            </a:r>
          </a:p>
          <a:p>
            <a:pPr lvl="4"/>
            <a:r>
              <a:rPr lang="zh-TW" altLang="en-US" sz="2900">
                <a:latin typeface="Source Han Sans TC"/>
              </a:rPr>
              <a:t>第五層</a:t>
            </a:r>
            <a:endParaRPr lang="zh-TW" altLang="zh-TW">
              <a:latin typeface="Source Han Sans TC"/>
              <a:ea typeface="Source Han Sans TC"/>
            </a:endParaRPr>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z="1400">
                <a:latin typeface="Source Han Sans TC"/>
              </a:rPr>
              <a:t>按一下以編輯母片文字樣式</a:t>
            </a: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2025/4/9</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265321106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normAutofit/>
          </a:bodyPr>
          <a:lstStyle>
            <a:lvl1pPr>
              <a:defRPr sz="3200"/>
            </a:lvl1p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zh-CN" altLang="en-US"/>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z="1400">
                <a:latin typeface="Source Han Sans TC"/>
              </a:rPr>
              <a:t>按一下以編輯母片文字樣式</a:t>
            </a: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2025/4/9</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400967278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accent3">
              <a:lumMod val="20000"/>
              <a:lumOff val="80000"/>
            </a:schemeClr>
          </a:fgClr>
          <a:bgClr>
            <a:srgbClr val="EFE4D3"/>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zh-TW">
                <a:latin typeface="Source Han Sans TC"/>
                <a:ea typeface="Source Han Sans TC"/>
              </a:rPr>
              <a:t>按一下此處編輯母版標題樣式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zh-TW">
                <a:latin typeface="Source Han Sans TC"/>
                <a:ea typeface="Source Han Sans TC"/>
              </a:rPr>
              <a:t>按一下此處編輯母版文字樣式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098B67FC-D832-44A1-9EFE-DA55F2070A09}" type="datetimeFigureOut">
              <a:rPr lang="zh-TW" altLang="en-US" smtClean="0"/>
              <a:t>2025/4/9</a:t>
            </a:fld>
            <a:endParaRPr lang="zh-TW"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9168626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211.png"/><Relationship Id="rId7" Type="http://schemas.openxmlformats.org/officeDocument/2006/relationships/image" Target="../media/image23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40.png"/><Relationship Id="rId5" Type="http://schemas.openxmlformats.org/officeDocument/2006/relationships/image" Target="../media/image35.png"/><Relationship Id="rId4" Type="http://schemas.openxmlformats.org/officeDocument/2006/relationships/image" Target="../media/image3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1.png"/><Relationship Id="rId5" Type="http://schemas.openxmlformats.org/officeDocument/2006/relationships/image" Target="../media/image36.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26" Type="http://schemas.openxmlformats.org/officeDocument/2006/relationships/image" Target="../media/image74.png"/><Relationship Id="rId39" Type="http://schemas.openxmlformats.org/officeDocument/2006/relationships/image" Target="../media/image88.png"/><Relationship Id="rId3" Type="http://schemas.openxmlformats.org/officeDocument/2006/relationships/image" Target="../media/image321.png"/><Relationship Id="rId34" Type="http://schemas.openxmlformats.org/officeDocument/2006/relationships/image" Target="../media/image83.png"/><Relationship Id="rId42" Type="http://schemas.openxmlformats.org/officeDocument/2006/relationships/image" Target="../media/image40.png"/><Relationship Id="rId25" Type="http://schemas.openxmlformats.org/officeDocument/2006/relationships/image" Target="../media/image73.png"/><Relationship Id="rId33" Type="http://schemas.openxmlformats.org/officeDocument/2006/relationships/image" Target="../media/image82.png"/><Relationship Id="rId38" Type="http://schemas.openxmlformats.org/officeDocument/2006/relationships/image" Target="../media/image87.png"/><Relationship Id="rId2" Type="http://schemas.openxmlformats.org/officeDocument/2006/relationships/notesSlide" Target="../notesSlides/notesSlide12.xml"/><Relationship Id="rId29" Type="http://schemas.openxmlformats.org/officeDocument/2006/relationships/image" Target="../media/image77.png"/><Relationship Id="rId41" Type="http://schemas.openxmlformats.org/officeDocument/2006/relationships/image" Target="../media/image39.png"/><Relationship Id="rId1" Type="http://schemas.openxmlformats.org/officeDocument/2006/relationships/slideLayout" Target="../slideLayouts/slideLayout13.xml"/><Relationship Id="rId24" Type="http://schemas.openxmlformats.org/officeDocument/2006/relationships/image" Target="../media/image72.png"/><Relationship Id="rId32" Type="http://schemas.openxmlformats.org/officeDocument/2006/relationships/image" Target="../media/image81.png"/><Relationship Id="rId37" Type="http://schemas.openxmlformats.org/officeDocument/2006/relationships/image" Target="../media/image86.png"/><Relationship Id="rId40" Type="http://schemas.openxmlformats.org/officeDocument/2006/relationships/image" Target="../media/image89.png"/><Relationship Id="rId28" Type="http://schemas.openxmlformats.org/officeDocument/2006/relationships/image" Target="../media/image76.png"/><Relationship Id="rId36" Type="http://schemas.openxmlformats.org/officeDocument/2006/relationships/image" Target="../media/image85.png"/><Relationship Id="rId31" Type="http://schemas.openxmlformats.org/officeDocument/2006/relationships/image" Target="../media/image79.png"/><Relationship Id="rId4" Type="http://schemas.openxmlformats.org/officeDocument/2006/relationships/image" Target="../media/image37.png"/><Relationship Id="rId27" Type="http://schemas.openxmlformats.org/officeDocument/2006/relationships/image" Target="../media/image75.png"/><Relationship Id="rId30" Type="http://schemas.openxmlformats.org/officeDocument/2006/relationships/image" Target="../media/image78.png"/><Relationship Id="rId35" Type="http://schemas.openxmlformats.org/officeDocument/2006/relationships/image" Target="../media/image84.png"/></Relationships>
</file>

<file path=ppt/slides/_rels/slide14.xml.rels><?xml version="1.0" encoding="UTF-8" standalone="yes"?>
<Relationships xmlns="http://schemas.openxmlformats.org/package/2006/relationships"><Relationship Id="rId13" Type="http://schemas.openxmlformats.org/officeDocument/2006/relationships/image" Target="../media/image42.png"/><Relationship Id="rId8" Type="http://schemas.openxmlformats.org/officeDocument/2006/relationships/image" Target="../media/image58.png"/><Relationship Id="rId3" Type="http://schemas.openxmlformats.org/officeDocument/2006/relationships/image" Target="../media/image321.png"/><Relationship Id="rId12"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3.xml"/><Relationship Id="rId11" Type="http://schemas.openxmlformats.org/officeDocument/2006/relationships/image" Target="../media/image61.png"/><Relationship Id="rId6" Type="http://schemas.openxmlformats.org/officeDocument/2006/relationships/image" Target="../media/image56.png"/><Relationship Id="rId15" Type="http://schemas.openxmlformats.org/officeDocument/2006/relationships/image" Target="../media/image63.png"/><Relationship Id="rId10" Type="http://schemas.openxmlformats.org/officeDocument/2006/relationships/image" Target="../media/image60.png"/><Relationship Id="rId9" Type="http://schemas.openxmlformats.org/officeDocument/2006/relationships/image" Target="../media/image59.png"/><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40.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1.png"/><Relationship Id="rId4" Type="http://schemas.openxmlformats.org/officeDocument/2006/relationships/image" Target="../media/image491.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microsoft.com/office/2007/relationships/media" Target="../media/media3.mp4"/><Relationship Id="rId7" Type="http://schemas.openxmlformats.org/officeDocument/2006/relationships/image" Target="../media/image6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8.xml"/><Relationship Id="rId5" Type="http://schemas.openxmlformats.org/officeDocument/2006/relationships/slideLayout" Target="../slideLayouts/slideLayout13.xml"/><Relationship Id="rId4" Type="http://schemas.openxmlformats.org/officeDocument/2006/relationships/video" Target="../media/media3.mp4"/><Relationship Id="rId9" Type="http://schemas.openxmlformats.org/officeDocument/2006/relationships/image" Target="../media/image6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460.png"/><Relationship Id="rId7" Type="http://schemas.openxmlformats.org/officeDocument/2006/relationships/image" Target="../media/image500.png"/><Relationship Id="rId2" Type="http://schemas.openxmlformats.org/officeDocument/2006/relationships/image" Target="../media/image94.png"/><Relationship Id="rId1" Type="http://schemas.openxmlformats.org/officeDocument/2006/relationships/slideLayout" Target="../slideLayouts/slideLayout13.xml"/><Relationship Id="rId6" Type="http://schemas.openxmlformats.org/officeDocument/2006/relationships/image" Target="../media/image490.png"/><Relationship Id="rId11" Type="http://schemas.openxmlformats.org/officeDocument/2006/relationships/image" Target="../media/image370.png"/><Relationship Id="rId5" Type="http://schemas.openxmlformats.org/officeDocument/2006/relationships/image" Target="../media/image480.png"/><Relationship Id="rId10" Type="http://schemas.openxmlformats.org/officeDocument/2006/relationships/image" Target="../media/image360.png"/><Relationship Id="rId4" Type="http://schemas.openxmlformats.org/officeDocument/2006/relationships/image" Target="../media/image470.png"/><Relationship Id="rId9" Type="http://schemas.openxmlformats.org/officeDocument/2006/relationships/image" Target="../media/image350.png"/></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97.gif"/><Relationship Id="rId4" Type="http://schemas.openxmlformats.org/officeDocument/2006/relationships/image" Target="../media/image96.jpe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10.png"/><Relationship Id="rId7" Type="http://schemas.openxmlformats.org/officeDocument/2006/relationships/image" Target="../media/image620.png"/><Relationship Id="rId2" Type="http://schemas.openxmlformats.org/officeDocument/2006/relationships/image" Target="../media/image200.png"/><Relationship Id="rId1" Type="http://schemas.openxmlformats.org/officeDocument/2006/relationships/slideLayout" Target="../slideLayouts/slideLayout13.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 Id="rId9" Type="http://schemas.openxmlformats.org/officeDocument/2006/relationships/image" Target="../media/image270.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26.png"/><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80.png"/><Relationship Id="rId3" Type="http://schemas.openxmlformats.org/officeDocument/2006/relationships/image" Target="../media/image80.png"/><Relationship Id="rId7" Type="http://schemas.openxmlformats.org/officeDocument/2006/relationships/image" Target="../media/image120.png"/><Relationship Id="rId12" Type="http://schemas.openxmlformats.org/officeDocument/2006/relationships/image" Target="../media/image17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0.png"/><Relationship Id="rId11" Type="http://schemas.openxmlformats.org/officeDocument/2006/relationships/image" Target="../media/image160.png"/><Relationship Id="rId5" Type="http://schemas.openxmlformats.org/officeDocument/2006/relationships/image" Target="../media/image100.png"/><Relationship Id="rId10" Type="http://schemas.openxmlformats.org/officeDocument/2006/relationships/image" Target="../media/image150.png"/><Relationship Id="rId4" Type="http://schemas.openxmlformats.org/officeDocument/2006/relationships/image" Target="../media/image90.png"/><Relationship Id="rId9" Type="http://schemas.openxmlformats.org/officeDocument/2006/relationships/image" Target="../media/image140.png"/><Relationship Id="rId14" Type="http://schemas.openxmlformats.org/officeDocument/2006/relationships/image" Target="../media/image190.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7.png"/><Relationship Id="rId11" Type="http://schemas.openxmlformats.org/officeDocument/2006/relationships/image" Target="../media/image33.png"/><Relationship Id="rId5" Type="http://schemas.openxmlformats.org/officeDocument/2006/relationships/image" Target="../media/image23.png"/><Relationship Id="rId10" Type="http://schemas.openxmlformats.org/officeDocument/2006/relationships/image" Target="../media/image32.png"/><Relationship Id="rId4" Type="http://schemas.openxmlformats.org/officeDocument/2006/relationships/image" Target="../media/image22.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00.png"/><Relationship Id="rId4" Type="http://schemas.openxmlformats.org/officeDocument/2006/relationships/image" Target="../media/image2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BF773F0-12F8-4A2C-9875-4889B347216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61468" y="0"/>
            <a:ext cx="6852280" cy="6852280"/>
          </a:xfrm>
          <a:prstGeom prst="rect">
            <a:avLst/>
          </a:prstGeom>
        </p:spPr>
      </p:pic>
      <p:sp>
        <p:nvSpPr>
          <p:cNvPr id="114" name="文本框 113"/>
          <p:cNvSpPr txBox="1"/>
          <p:nvPr/>
        </p:nvSpPr>
        <p:spPr>
          <a:xfrm>
            <a:off x="706966" y="1879021"/>
            <a:ext cx="10778067" cy="3098697"/>
          </a:xfrm>
          <a:prstGeom prst="rect">
            <a:avLst/>
          </a:prstGeom>
          <a:solidFill>
            <a:schemeClr val="accent1">
              <a:lumMod val="20000"/>
              <a:lumOff val="80000"/>
            </a:schemeClr>
          </a:solidFill>
          <a:ln>
            <a:noFill/>
          </a:ln>
        </p:spPr>
        <p:txBody>
          <a:bodyPr wrap="square" rtlCol="0">
            <a:noAutofit/>
          </a:bodyPr>
          <a:lstStyle/>
          <a:p>
            <a:pPr algn="ctr"/>
            <a:r>
              <a:rPr lang="en-US" altLang="zh-TW" sz="5000" b="1" dirty="0">
                <a:solidFill>
                  <a:schemeClr val="accent5">
                    <a:lumMod val="50000"/>
                  </a:schemeClr>
                </a:solidFill>
                <a:effectLst>
                  <a:outerShdw blurRad="38100" dist="38100" dir="2700000" algn="tl">
                    <a:srgbClr val="000000">
                      <a:alpha val="43137"/>
                    </a:srgbClr>
                  </a:outerShdw>
                </a:effectLst>
                <a:latin typeface="Source Han Sans TC"/>
                <a:ea typeface="Source Han Sans TC"/>
              </a:rPr>
              <a:t>Predictive Velocity Obstacle Method for Mobile Robot Motion Planning Among Dynamic Obstacles with Unknown Intentions</a:t>
            </a:r>
            <a:endParaRPr lang="zh-CN" altLang="en-US" sz="5000" b="1" dirty="0">
              <a:solidFill>
                <a:schemeClr val="accent5">
                  <a:lumMod val="50000"/>
                </a:schemeClr>
              </a:solidFill>
              <a:effectLst>
                <a:outerShdw blurRad="38100" dist="38100" dir="2700000" algn="tl">
                  <a:srgbClr val="000000">
                    <a:alpha val="43137"/>
                  </a:srgbClr>
                </a:outerShdw>
              </a:effectLst>
              <a:latin typeface="Montserrat" panose="00000500000000000000" pitchFamily="2" charset="0"/>
            </a:endParaRPr>
          </a:p>
        </p:txBody>
      </p:sp>
      <p:sp>
        <p:nvSpPr>
          <p:cNvPr id="115" name="文本框 114"/>
          <p:cNvSpPr txBox="1"/>
          <p:nvPr/>
        </p:nvSpPr>
        <p:spPr>
          <a:xfrm>
            <a:off x="5669181" y="4202585"/>
            <a:ext cx="6083431" cy="335280"/>
          </a:xfrm>
          <a:prstGeom prst="rect">
            <a:avLst/>
          </a:prstGeom>
          <a:noFill/>
          <a:ln>
            <a:noFill/>
          </a:ln>
        </p:spPr>
        <p:txBody>
          <a:bodyPr wrap="square" rtlCol="0">
            <a:noAutofit/>
          </a:bodyPr>
          <a:lstStyle>
            <a:defPPr>
              <a:defRPr lang="zh-CN"/>
            </a:defPPr>
            <a:lvl1pPr algn="ctr">
              <a:defRPr sz="2000">
                <a:blipFill>
                  <a:blip r:embed="rId4"/>
                  <a:stretch>
                    <a:fillRect/>
                  </a:stretch>
                </a:blipFill>
              </a:defRPr>
            </a:lvl1pPr>
          </a:lstStyle>
          <a:p>
            <a:pPr algn="r"/>
            <a:endParaRPr lang="zh-TW" altLang="en-US" sz="3200" dirty="0">
              <a:solidFill>
                <a:srgbClr val="5F7797"/>
              </a:solidFill>
              <a:latin typeface="Source Han Sans TC"/>
              <a:ea typeface="Source Han Sans TC"/>
            </a:endParaRPr>
          </a:p>
        </p:txBody>
      </p:sp>
      <p:grpSp>
        <p:nvGrpSpPr>
          <p:cNvPr id="5" name="群組 4">
            <a:extLst>
              <a:ext uri="{FF2B5EF4-FFF2-40B4-BE49-F238E27FC236}">
                <a16:creationId xmlns:a16="http://schemas.microsoft.com/office/drawing/2014/main" id="{3A807AC4-40E9-4D68-A68A-12D5D45237B5}"/>
              </a:ext>
            </a:extLst>
          </p:cNvPr>
          <p:cNvGrpSpPr>
            <a:grpSpLocks noChangeAspect="1"/>
          </p:cNvGrpSpPr>
          <p:nvPr/>
        </p:nvGrpSpPr>
        <p:grpSpPr>
          <a:xfrm>
            <a:off x="3163488" y="393229"/>
            <a:ext cx="5848240" cy="1337732"/>
            <a:chOff x="7780867" y="211667"/>
            <a:chExt cx="2924120" cy="668866"/>
          </a:xfrm>
        </p:grpSpPr>
        <p:sp>
          <p:nvSpPr>
            <p:cNvPr id="6" name="矩形 5">
              <a:extLst>
                <a:ext uri="{FF2B5EF4-FFF2-40B4-BE49-F238E27FC236}">
                  <a16:creationId xmlns:a16="http://schemas.microsoft.com/office/drawing/2014/main" id="{ABB47CFF-D489-4A7B-BDB0-7A240DC16B74}"/>
                </a:ext>
              </a:extLst>
            </p:cNvPr>
            <p:cNvSpPr/>
            <p:nvPr/>
          </p:nvSpPr>
          <p:spPr>
            <a:xfrm>
              <a:off x="7780867" y="211667"/>
              <a:ext cx="2915728" cy="668866"/>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D738BF55-1513-4A02-A5A7-531253140CAF}"/>
                </a:ext>
              </a:extLst>
            </p:cNvPr>
            <p:cNvGrpSpPr>
              <a:grpSpLocks noChangeAspect="1"/>
            </p:cNvGrpSpPr>
            <p:nvPr/>
          </p:nvGrpSpPr>
          <p:grpSpPr>
            <a:xfrm>
              <a:off x="7845641" y="307446"/>
              <a:ext cx="2859346" cy="509170"/>
              <a:chOff x="0" y="0"/>
              <a:chExt cx="5158696" cy="925906"/>
            </a:xfrm>
          </p:grpSpPr>
          <p:pic>
            <p:nvPicPr>
              <p:cNvPr id="8" name="圖片 7">
                <a:extLst>
                  <a:ext uri="{FF2B5EF4-FFF2-40B4-BE49-F238E27FC236}">
                    <a16:creationId xmlns:a16="http://schemas.microsoft.com/office/drawing/2014/main" id="{66CC6291-7AE2-492F-930F-8D9C943660EE}"/>
                  </a:ext>
                </a:extLst>
              </p:cNvPr>
              <p:cNvPicPr>
                <a:picLocks noChangeAspect="1"/>
              </p:cNvPicPr>
              <p:nvPr/>
            </p:nvPicPr>
            <p:blipFill>
              <a:blip r:embed="rId5">
                <a:lum/>
                <a:alphaModFix/>
              </a:blip>
              <a:srcRect/>
              <a:stretch>
                <a:fillRect/>
              </a:stretch>
            </p:blipFill>
            <p:spPr>
              <a:xfrm>
                <a:off x="0" y="0"/>
                <a:ext cx="1414440" cy="851040"/>
              </a:xfrm>
              <a:prstGeom prst="rect">
                <a:avLst/>
              </a:prstGeom>
            </p:spPr>
          </p:pic>
          <p:sp>
            <p:nvSpPr>
              <p:cNvPr id="9" name="文字方塊 19">
                <a:extLst>
                  <a:ext uri="{FF2B5EF4-FFF2-40B4-BE49-F238E27FC236}">
                    <a16:creationId xmlns:a16="http://schemas.microsoft.com/office/drawing/2014/main" id="{23C38876-F6C1-4E94-9A04-3396205D6297}"/>
                  </a:ext>
                </a:extLst>
              </p:cNvPr>
              <p:cNvSpPr txBox="1"/>
              <p:nvPr/>
            </p:nvSpPr>
            <p:spPr>
              <a:xfrm>
                <a:off x="1387585" y="160117"/>
                <a:ext cx="3771111" cy="765789"/>
              </a:xfrm>
              <a:prstGeom prst="rect">
                <a:avLst/>
              </a:prstGeom>
            </p:spPr>
            <p:txBody>
              <a:bodyPr vert="horz" wrap="none" lIns="90000" tIns="45000" rIns="90000" bIns="45000" anchorCtr="0" compatLnSpc="0">
                <a:spAutoFit/>
              </a:bodyPr>
              <a:lstStyle/>
              <a:p>
                <a:pPr algn="ctr" hangingPunct="0"/>
                <a:r>
                  <a:rPr lang="en-US" sz="24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r>
                  <a:rPr lang="en-US" sz="240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nodeType="afterGroup">
                            <p:stCondLst>
                              <p:cond delay="500"/>
                            </p:stCondLst>
                            <p:childTnLst>
                              <p:par>
                                <p:cTn id="9" presetID="41" presetClass="entr" presetSubtype="0" fill="hold" grpId="0" nodeType="afterEffect" nodePh="1">
                                  <p:stCondLst>
                                    <p:cond delay="0"/>
                                  </p:stCondLst>
                                  <p:endCondLst>
                                    <p:cond evt="begin" delay="0">
                                      <p:tn val="9"/>
                                    </p:cond>
                                  </p:endCondLst>
                                  <p:iterate type="lt">
                                    <p:tmPct val="10000"/>
                                  </p:iterate>
                                  <p:childTnLst>
                                    <p:set>
                                      <p:cBhvr>
                                        <p:cTn id="10" dur="1" fill="hold">
                                          <p:stCondLst>
                                            <p:cond delay="0"/>
                                          </p:stCondLst>
                                        </p:cTn>
                                        <p:tgtEl>
                                          <p:spTgt spid="115"/>
                                        </p:tgtEl>
                                        <p:attrNameLst>
                                          <p:attrName>style.visibility</p:attrName>
                                        </p:attrNameLst>
                                      </p:cBhvr>
                                      <p:to>
                                        <p:strVal val="visible"/>
                                      </p:to>
                                    </p:set>
                                    <p:anim calcmode="lin" valueType="num">
                                      <p:cBhvr>
                                        <p:cTn id="11" dur="500" fill="hold"/>
                                        <p:tgtEl>
                                          <p:spTgt spid="11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5"/>
                                        </p:tgtEl>
                                        <p:attrNameLst>
                                          <p:attrName>ppt_y</p:attrName>
                                        </p:attrNameLst>
                                      </p:cBhvr>
                                      <p:tavLst>
                                        <p:tav tm="0">
                                          <p:val>
                                            <p:strVal val="#ppt_y"/>
                                          </p:val>
                                        </p:tav>
                                        <p:tav tm="100000">
                                          <p:val>
                                            <p:strVal val="#ppt_y"/>
                                          </p:val>
                                        </p:tav>
                                      </p:tavLst>
                                    </p:anim>
                                    <p:anim calcmode="lin" valueType="num">
                                      <p:cBhvr>
                                        <p:cTn id="13" dur="500" fill="hold"/>
                                        <p:tgtEl>
                                          <p:spTgt spid="11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Structure of Proposed Method</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10</a:t>
            </a:fld>
            <a:endParaRPr lang="zh-TW" altLang="en-US" sz="1400" dirty="0">
              <a:solidFill>
                <a:srgbClr val="663300"/>
              </a:solidFill>
            </a:endParaRPr>
          </a:p>
        </p:txBody>
      </p:sp>
      <p:grpSp>
        <p:nvGrpSpPr>
          <p:cNvPr id="3" name="群組 2">
            <a:extLst>
              <a:ext uri="{FF2B5EF4-FFF2-40B4-BE49-F238E27FC236}">
                <a16:creationId xmlns:a16="http://schemas.microsoft.com/office/drawing/2014/main" id="{7E10B6DE-8997-41AC-A9D3-DBE70ABF35B4}"/>
              </a:ext>
            </a:extLst>
          </p:cNvPr>
          <p:cNvGrpSpPr/>
          <p:nvPr/>
        </p:nvGrpSpPr>
        <p:grpSpPr>
          <a:xfrm>
            <a:off x="1335726" y="1698920"/>
            <a:ext cx="2197101" cy="1723999"/>
            <a:chOff x="1435100" y="1727611"/>
            <a:chExt cx="2586567" cy="1723999"/>
          </a:xfrm>
        </p:grpSpPr>
        <p:sp>
          <p:nvSpPr>
            <p:cNvPr id="32" name="矩形 31">
              <a:extLst>
                <a:ext uri="{FF2B5EF4-FFF2-40B4-BE49-F238E27FC236}">
                  <a16:creationId xmlns:a16="http://schemas.microsoft.com/office/drawing/2014/main" id="{3F96F038-C4BD-4B8E-B330-4239374F314C}"/>
                </a:ext>
              </a:extLst>
            </p:cNvPr>
            <p:cNvSpPr/>
            <p:nvPr/>
          </p:nvSpPr>
          <p:spPr>
            <a:xfrm>
              <a:off x="1435100" y="2096943"/>
              <a:ext cx="2586567" cy="1354667"/>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F00D4B40-D917-4D77-B1DE-900A917AA48A}"/>
                </a:ext>
              </a:extLst>
            </p:cNvPr>
            <p:cNvSpPr txBox="1"/>
            <p:nvPr/>
          </p:nvSpPr>
          <p:spPr>
            <a:xfrm>
              <a:off x="1588991" y="1727611"/>
              <a:ext cx="2278783" cy="369332"/>
            </a:xfrm>
            <a:prstGeom prst="rect">
              <a:avLst/>
            </a:prstGeom>
            <a:noFill/>
          </p:spPr>
          <p:txBody>
            <a:bodyPr wrap="square" rtlCol="0">
              <a:spAutoFit/>
            </a:bodyPr>
            <a:lstStyle/>
            <a:p>
              <a:r>
                <a:rPr lang="en-US" altLang="zh-TW" b="1" dirty="0">
                  <a:solidFill>
                    <a:schemeClr val="accent3">
                      <a:lumMod val="75000"/>
                    </a:schemeClr>
                  </a:solidFill>
                </a:rPr>
                <a:t>Prediction step</a:t>
              </a:r>
              <a:endParaRPr lang="zh-TW" altLang="en-US" b="1" dirty="0">
                <a:solidFill>
                  <a:schemeClr val="accent3">
                    <a:lumMod val="75000"/>
                  </a:schemeClr>
                </a:solidFill>
              </a:endParaRPr>
            </a:p>
          </p:txBody>
        </p:sp>
      </p:grpSp>
      <p:grpSp>
        <p:nvGrpSpPr>
          <p:cNvPr id="8" name="群組 7">
            <a:extLst>
              <a:ext uri="{FF2B5EF4-FFF2-40B4-BE49-F238E27FC236}">
                <a16:creationId xmlns:a16="http://schemas.microsoft.com/office/drawing/2014/main" id="{1F3DFA47-997E-4C18-AB88-C2BAB3668606}"/>
              </a:ext>
            </a:extLst>
          </p:cNvPr>
          <p:cNvGrpSpPr/>
          <p:nvPr/>
        </p:nvGrpSpPr>
        <p:grpSpPr>
          <a:xfrm>
            <a:off x="4254076" y="1698920"/>
            <a:ext cx="2586567" cy="2638993"/>
            <a:chOff x="4802716" y="1703243"/>
            <a:chExt cx="2586567" cy="1793604"/>
          </a:xfrm>
        </p:grpSpPr>
        <p:sp>
          <p:nvSpPr>
            <p:cNvPr id="14" name="矩形 13">
              <a:extLst>
                <a:ext uri="{FF2B5EF4-FFF2-40B4-BE49-F238E27FC236}">
                  <a16:creationId xmlns:a16="http://schemas.microsoft.com/office/drawing/2014/main" id="{3D4D02D0-79F3-49DE-A223-210A97BA2F9E}"/>
                </a:ext>
              </a:extLst>
            </p:cNvPr>
            <p:cNvSpPr/>
            <p:nvPr/>
          </p:nvSpPr>
          <p:spPr>
            <a:xfrm>
              <a:off x="4802716" y="1954261"/>
              <a:ext cx="2586567" cy="1542586"/>
            </a:xfrm>
            <a:prstGeom prst="rect">
              <a:avLst/>
            </a:prstGeom>
            <a:solidFill>
              <a:schemeClr val="accent1">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4C3FB129-3807-4820-A57D-BDE5C0CE6BC3}"/>
                </a:ext>
              </a:extLst>
            </p:cNvPr>
            <p:cNvSpPr txBox="1"/>
            <p:nvPr/>
          </p:nvSpPr>
          <p:spPr>
            <a:xfrm>
              <a:off x="4928334" y="1703243"/>
              <a:ext cx="2197100" cy="369332"/>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grpSp>
      <p:pic>
        <p:nvPicPr>
          <p:cNvPr id="2050" name="Picture 2">
            <a:extLst>
              <a:ext uri="{FF2B5EF4-FFF2-40B4-BE49-F238E27FC236}">
                <a16:creationId xmlns:a16="http://schemas.microsoft.com/office/drawing/2014/main" id="{8930ED6E-E69F-47D1-A6B8-694A24F14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7" y="2204867"/>
            <a:ext cx="12192000" cy="244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56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11</a:t>
            </a:fld>
            <a:endParaRPr lang="zh-TW" altLang="en-US" sz="1400" dirty="0">
              <a:solidFill>
                <a:srgbClr val="663300"/>
              </a:solidFill>
            </a:endParaRPr>
          </a:p>
        </p:txBody>
      </p:sp>
      <p:grpSp>
        <p:nvGrpSpPr>
          <p:cNvPr id="1029" name="群組 1028">
            <a:extLst>
              <a:ext uri="{FF2B5EF4-FFF2-40B4-BE49-F238E27FC236}">
                <a16:creationId xmlns:a16="http://schemas.microsoft.com/office/drawing/2014/main" id="{084681C2-A273-4B6A-8CC2-69E60368A5DA}"/>
              </a:ext>
            </a:extLst>
          </p:cNvPr>
          <p:cNvGrpSpPr>
            <a:grpSpLocks noChangeAspect="1"/>
          </p:cNvGrpSpPr>
          <p:nvPr/>
        </p:nvGrpSpPr>
        <p:grpSpPr>
          <a:xfrm>
            <a:off x="7536299" y="250950"/>
            <a:ext cx="4420475" cy="2021679"/>
            <a:chOff x="788219" y="2121866"/>
            <a:chExt cx="5195702" cy="2335159"/>
          </a:xfrm>
        </p:grpSpPr>
        <p:grpSp>
          <p:nvGrpSpPr>
            <p:cNvPr id="9" name="群組 8">
              <a:extLst>
                <a:ext uri="{FF2B5EF4-FFF2-40B4-BE49-F238E27FC236}">
                  <a16:creationId xmlns:a16="http://schemas.microsoft.com/office/drawing/2014/main" id="{BA05D54E-38FE-473A-AB2D-49C075BB446E}"/>
                </a:ext>
              </a:extLst>
            </p:cNvPr>
            <p:cNvGrpSpPr/>
            <p:nvPr/>
          </p:nvGrpSpPr>
          <p:grpSpPr>
            <a:xfrm>
              <a:off x="788219" y="2121866"/>
              <a:ext cx="4439411" cy="2335159"/>
              <a:chOff x="4822141" y="838683"/>
              <a:chExt cx="4439411" cy="2335159"/>
            </a:xfrm>
          </p:grpSpPr>
          <p:sp>
            <p:nvSpPr>
              <p:cNvPr id="14" name="橢圓 13">
                <a:extLst>
                  <a:ext uri="{FF2B5EF4-FFF2-40B4-BE49-F238E27FC236}">
                    <a16:creationId xmlns:a16="http://schemas.microsoft.com/office/drawing/2014/main" id="{5F6356B2-0932-492D-87D0-2D8837E01C0D}"/>
                  </a:ext>
                </a:extLst>
              </p:cNvPr>
              <p:cNvSpPr/>
              <p:nvPr/>
            </p:nvSpPr>
            <p:spPr>
              <a:xfrm>
                <a:off x="8013841" y="1396800"/>
                <a:ext cx="875594" cy="86046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400" dirty="0"/>
              </a:p>
            </p:txBody>
          </p:sp>
          <p:sp>
            <p:nvSpPr>
              <p:cNvPr id="15" name="手繪多邊形: 圖案 14">
                <a:extLst>
                  <a:ext uri="{FF2B5EF4-FFF2-40B4-BE49-F238E27FC236}">
                    <a16:creationId xmlns:a16="http://schemas.microsoft.com/office/drawing/2014/main" id="{D6E0D9CF-6B9B-410C-9777-6CB4947997CB}"/>
                  </a:ext>
                </a:extLst>
              </p:cNvPr>
              <p:cNvSpPr/>
              <p:nvPr/>
            </p:nvSpPr>
            <p:spPr>
              <a:xfrm>
                <a:off x="5801497" y="1828800"/>
                <a:ext cx="2644346" cy="1099751"/>
              </a:xfrm>
              <a:custGeom>
                <a:avLst/>
                <a:gdLst>
                  <a:gd name="connsiteX0" fmla="*/ 2644346 w 2644346"/>
                  <a:gd name="connsiteY0" fmla="*/ 0 h 1099751"/>
                  <a:gd name="connsiteX1" fmla="*/ 1884406 w 2644346"/>
                  <a:gd name="connsiteY1" fmla="*/ 61784 h 1099751"/>
                  <a:gd name="connsiteX2" fmla="*/ 1235676 w 2644346"/>
                  <a:gd name="connsiteY2" fmla="*/ 296562 h 1099751"/>
                  <a:gd name="connsiteX3" fmla="*/ 630195 w 2644346"/>
                  <a:gd name="connsiteY3" fmla="*/ 642551 h 1099751"/>
                  <a:gd name="connsiteX4" fmla="*/ 0 w 2644346"/>
                  <a:gd name="connsiteY4" fmla="*/ 1099751 h 1099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346" h="1099751">
                    <a:moveTo>
                      <a:pt x="2644346" y="0"/>
                    </a:moveTo>
                    <a:cubicBezTo>
                      <a:pt x="2381765" y="6178"/>
                      <a:pt x="2119184" y="12357"/>
                      <a:pt x="1884406" y="61784"/>
                    </a:cubicBezTo>
                    <a:cubicBezTo>
                      <a:pt x="1649628" y="111211"/>
                      <a:pt x="1444711" y="199768"/>
                      <a:pt x="1235676" y="296562"/>
                    </a:cubicBezTo>
                    <a:cubicBezTo>
                      <a:pt x="1026641" y="393356"/>
                      <a:pt x="836141" y="508686"/>
                      <a:pt x="630195" y="642551"/>
                    </a:cubicBezTo>
                    <a:cubicBezTo>
                      <a:pt x="424249" y="776416"/>
                      <a:pt x="212124" y="938083"/>
                      <a:pt x="0" y="1099751"/>
                    </a:cubicBezTo>
                  </a:path>
                </a:pathLst>
              </a:custGeom>
              <a:noFill/>
              <a:ln w="381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5F14DC2F-6709-4C6D-98F1-C8ACED9D91CB}"/>
                  </a:ext>
                </a:extLst>
              </p:cNvPr>
              <p:cNvSpPr/>
              <p:nvPr/>
            </p:nvSpPr>
            <p:spPr>
              <a:xfrm>
                <a:off x="7609460" y="1834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405C975F-24CE-4D08-A9DD-D538932FF3EA}"/>
                  </a:ext>
                </a:extLst>
              </p:cNvPr>
              <p:cNvSpPr/>
              <p:nvPr/>
            </p:nvSpPr>
            <p:spPr>
              <a:xfrm>
                <a:off x="6967152" y="2065474"/>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5C65FF02-3E53-4E04-ACDC-8008C24550D4}"/>
                  </a:ext>
                </a:extLst>
              </p:cNvPr>
              <p:cNvSpPr/>
              <p:nvPr/>
            </p:nvSpPr>
            <p:spPr>
              <a:xfrm>
                <a:off x="6355249" y="2410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EC0F0699-5C4B-404E-9F57-65E3CADB3E87}"/>
                  </a:ext>
                </a:extLst>
              </p:cNvPr>
              <p:cNvSpPr/>
              <p:nvPr/>
            </p:nvSpPr>
            <p:spPr>
              <a:xfrm>
                <a:off x="5729336" y="2860588"/>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單箭頭接點 19">
                <a:extLst>
                  <a:ext uri="{FF2B5EF4-FFF2-40B4-BE49-F238E27FC236}">
                    <a16:creationId xmlns:a16="http://schemas.microsoft.com/office/drawing/2014/main" id="{17AACF3F-DABB-4081-BEC3-0B292E955174}"/>
                  </a:ext>
                </a:extLst>
              </p:cNvPr>
              <p:cNvCxnSpPr>
                <a:cxnSpLocks/>
              </p:cNvCxnSpPr>
              <p:nvPr/>
            </p:nvCxnSpPr>
            <p:spPr>
              <a:xfrm flipH="1">
                <a:off x="7210293" y="1899442"/>
                <a:ext cx="471167" cy="7953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8726BD9C-6284-4D15-816A-C47B59615277}"/>
                  </a:ext>
                </a:extLst>
              </p:cNvPr>
              <p:cNvCxnSpPr>
                <a:cxnSpLocks/>
              </p:cNvCxnSpPr>
              <p:nvPr/>
            </p:nvCxnSpPr>
            <p:spPr>
              <a:xfrm flipH="1">
                <a:off x="6613311" y="2137474"/>
                <a:ext cx="425843" cy="17118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8F577314-180F-4B35-AF39-81BC3CE610D5}"/>
                  </a:ext>
                </a:extLst>
              </p:cNvPr>
              <p:cNvCxnSpPr>
                <a:cxnSpLocks/>
              </p:cNvCxnSpPr>
              <p:nvPr/>
            </p:nvCxnSpPr>
            <p:spPr>
              <a:xfrm flipH="1">
                <a:off x="6033873" y="2482977"/>
                <a:ext cx="393377" cy="21901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F29D6C31-6BE0-420B-96B3-A8EE614A414F}"/>
                  </a:ext>
                </a:extLst>
              </p:cNvPr>
              <p:cNvCxnSpPr>
                <a:cxnSpLocks/>
              </p:cNvCxnSpPr>
              <p:nvPr/>
            </p:nvCxnSpPr>
            <p:spPr>
              <a:xfrm flipH="1">
                <a:off x="5471898" y="2926802"/>
                <a:ext cx="338749" cy="24704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橢圓 23">
                <a:extLst>
                  <a:ext uri="{FF2B5EF4-FFF2-40B4-BE49-F238E27FC236}">
                    <a16:creationId xmlns:a16="http://schemas.microsoft.com/office/drawing/2014/main" id="{6E2CE56A-5973-4F17-81C7-C68E6E1DCF8D}"/>
                  </a:ext>
                </a:extLst>
              </p:cNvPr>
              <p:cNvSpPr/>
              <p:nvPr/>
            </p:nvSpPr>
            <p:spPr>
              <a:xfrm>
                <a:off x="8368522" y="1752763"/>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單箭頭接點 24">
                <a:extLst>
                  <a:ext uri="{FF2B5EF4-FFF2-40B4-BE49-F238E27FC236}">
                    <a16:creationId xmlns:a16="http://schemas.microsoft.com/office/drawing/2014/main" id="{42D0CB36-4B2B-4605-B5D0-75B062FBB245}"/>
                  </a:ext>
                </a:extLst>
              </p:cNvPr>
              <p:cNvCxnSpPr>
                <a:cxnSpLocks/>
              </p:cNvCxnSpPr>
              <p:nvPr/>
            </p:nvCxnSpPr>
            <p:spPr>
              <a:xfrm flipH="1">
                <a:off x="7966747" y="1822243"/>
                <a:ext cx="47377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87AE076-5C17-4832-8430-A6C83B4B53AE}"/>
                  </a:ext>
                </a:extLst>
              </p:cNvPr>
              <p:cNvCxnSpPr>
                <a:cxnSpLocks/>
                <a:endCxn id="29" idx="2"/>
              </p:cNvCxnSpPr>
              <p:nvPr/>
            </p:nvCxnSpPr>
            <p:spPr>
              <a:xfrm flipV="1">
                <a:off x="8438373" y="1208015"/>
                <a:ext cx="597223" cy="614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DD285B72-1EB3-4432-A283-DC29E914AE74}"/>
                      </a:ext>
                    </a:extLst>
                  </p:cNvPr>
                  <p:cNvSpPr txBox="1"/>
                  <p:nvPr/>
                </p:nvSpPr>
                <p:spPr>
                  <a:xfrm>
                    <a:off x="8809639" y="838683"/>
                    <a:ext cx="4519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0</m:t>
                              </m:r>
                            </m:sub>
                          </m:sSub>
                        </m:oMath>
                      </m:oMathPara>
                    </a14:m>
                    <a:endParaRPr lang="zh-TW" altLang="en-US" dirty="0"/>
                  </a:p>
                </p:txBody>
              </p:sp>
            </mc:Choice>
            <mc:Fallback xmlns="">
              <p:sp>
                <p:nvSpPr>
                  <p:cNvPr id="29" name="文字方塊 28">
                    <a:extLst>
                      <a:ext uri="{FF2B5EF4-FFF2-40B4-BE49-F238E27FC236}">
                        <a16:creationId xmlns:a16="http://schemas.microsoft.com/office/drawing/2014/main" id="{DD285B72-1EB3-4432-A283-DC29E914AE74}"/>
                      </a:ext>
                    </a:extLst>
                  </p:cNvPr>
                  <p:cNvSpPr txBox="1">
                    <a:spLocks noRot="1" noChangeAspect="1" noMove="1" noResize="1" noEditPoints="1" noAdjustHandles="1" noChangeArrowheads="1" noChangeShapeType="1" noTextEdit="1"/>
                  </p:cNvSpPr>
                  <p:nvPr/>
                </p:nvSpPr>
                <p:spPr>
                  <a:xfrm>
                    <a:off x="8809639" y="838683"/>
                    <a:ext cx="451913" cy="369332"/>
                  </a:xfrm>
                  <a:prstGeom prst="rect">
                    <a:avLst/>
                  </a:prstGeom>
                  <a:blipFill>
                    <a:blip r:embed="rId3"/>
                    <a:stretch>
                      <a:fillRect r="-64865"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6B3304D4-20A9-4D6C-87FC-BAB4D4F8D3FA}"/>
                      </a:ext>
                    </a:extLst>
                  </p:cNvPr>
                  <p:cNvSpPr txBox="1"/>
                  <p:nvPr/>
                </p:nvSpPr>
                <p:spPr>
                  <a:xfrm>
                    <a:off x="4822141" y="926017"/>
                    <a:ext cx="272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chemeClr val="accent1">
                                      <a:lumMod val="75000"/>
                                    </a:schemeClr>
                                  </a:solidFill>
                                  <a:latin typeface="Cambria Math" panose="02040503050406030204" pitchFamily="18" charset="0"/>
                                </a:rPr>
                              </m:ctrlPr>
                            </m:sSubPr>
                            <m:e>
                              <m:r>
                                <a:rPr lang="en-US" altLang="zh-TW" b="1" i="0" smtClean="0">
                                  <a:solidFill>
                                    <a:schemeClr val="accent1">
                                      <a:lumMod val="75000"/>
                                    </a:schemeClr>
                                  </a:solidFill>
                                  <a:latin typeface="Cambria Math" panose="02040503050406030204" pitchFamily="18" charset="0"/>
                                </a:rPr>
                                <m:t>𝐩</m:t>
                              </m:r>
                            </m:e>
                            <m:sub>
                              <m:r>
                                <a:rPr lang="en-US" altLang="zh-TW" b="0" i="1" smtClean="0">
                                  <a:solidFill>
                                    <a:schemeClr val="accent1">
                                      <a:lumMod val="75000"/>
                                    </a:schemeClr>
                                  </a:solidFill>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𝑖</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=1,2,3…</m:t>
                          </m:r>
                        </m:oMath>
                      </m:oMathPara>
                    </a14:m>
                    <a:endParaRPr lang="zh-TW" altLang="en-US" dirty="0"/>
                  </a:p>
                </p:txBody>
              </p:sp>
            </mc:Choice>
            <mc:Fallback xmlns="">
              <p:sp>
                <p:nvSpPr>
                  <p:cNvPr id="30" name="文字方塊 29">
                    <a:extLst>
                      <a:ext uri="{FF2B5EF4-FFF2-40B4-BE49-F238E27FC236}">
                        <a16:creationId xmlns:a16="http://schemas.microsoft.com/office/drawing/2014/main" id="{6B3304D4-20A9-4D6C-87FC-BAB4D4F8D3FA}"/>
                      </a:ext>
                    </a:extLst>
                  </p:cNvPr>
                  <p:cNvSpPr txBox="1">
                    <a:spLocks noRot="1" noChangeAspect="1" noMove="1" noResize="1" noEditPoints="1" noAdjustHandles="1" noChangeArrowheads="1" noChangeShapeType="1" noTextEdit="1"/>
                  </p:cNvSpPr>
                  <p:nvPr/>
                </p:nvSpPr>
                <p:spPr>
                  <a:xfrm>
                    <a:off x="4822141" y="926017"/>
                    <a:ext cx="2720640" cy="369332"/>
                  </a:xfrm>
                  <a:prstGeom prst="rect">
                    <a:avLst/>
                  </a:prstGeom>
                  <a:blipFill>
                    <a:blip r:embed="rId4"/>
                    <a:stretch>
                      <a:fillRect b="-26923"/>
                    </a:stretch>
                  </a:blipFill>
                </p:spPr>
                <p:txBody>
                  <a:bodyPr/>
                  <a:lstStyle/>
                  <a:p>
                    <a:r>
                      <a:rPr lang="zh-TW" altLang="en-US">
                        <a:noFill/>
                      </a:rPr>
                      <a:t> </a:t>
                    </a:r>
                  </a:p>
                </p:txBody>
              </p:sp>
            </mc:Fallback>
          </mc:AlternateContent>
          <p:cxnSp>
            <p:nvCxnSpPr>
              <p:cNvPr id="31" name="直線接點 30">
                <a:extLst>
                  <a:ext uri="{FF2B5EF4-FFF2-40B4-BE49-F238E27FC236}">
                    <a16:creationId xmlns:a16="http://schemas.microsoft.com/office/drawing/2014/main" id="{93C3AA3D-3F33-4A55-9DC2-8DBC65E5A94E}"/>
                  </a:ext>
                </a:extLst>
              </p:cNvPr>
              <p:cNvCxnSpPr>
                <a:cxnSpLocks/>
                <a:stCxn id="30" idx="2"/>
                <a:endCxn id="16" idx="5"/>
              </p:cNvCxnSpPr>
              <p:nvPr/>
            </p:nvCxnSpPr>
            <p:spPr>
              <a:xfrm>
                <a:off x="6182461" y="1295349"/>
                <a:ext cx="1549911" cy="6625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9BF613C-04CE-4D72-A4FB-E14F1A87DD64}"/>
                  </a:ext>
                </a:extLst>
              </p:cNvPr>
              <p:cNvCxnSpPr>
                <a:cxnSpLocks/>
                <a:stCxn id="17" idx="1"/>
                <a:endCxn id="30" idx="2"/>
              </p:cNvCxnSpPr>
              <p:nvPr/>
            </p:nvCxnSpPr>
            <p:spPr>
              <a:xfrm flipH="1" flipV="1">
                <a:off x="6182461" y="1295349"/>
                <a:ext cx="805779" cy="7912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8C3789F1-CFAA-491C-8AF5-B6D94F1C8A82}"/>
                  </a:ext>
                </a:extLst>
              </p:cNvPr>
              <p:cNvCxnSpPr>
                <a:cxnSpLocks/>
                <a:stCxn id="18" idx="0"/>
                <a:endCxn id="30" idx="2"/>
              </p:cNvCxnSpPr>
              <p:nvPr/>
            </p:nvCxnSpPr>
            <p:spPr>
              <a:xfrm flipH="1" flipV="1">
                <a:off x="6182461" y="1295349"/>
                <a:ext cx="244788" cy="11156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3106537-E030-4777-B689-704B1BB10C90}"/>
                  </a:ext>
                </a:extLst>
              </p:cNvPr>
              <p:cNvCxnSpPr>
                <a:cxnSpLocks/>
                <a:stCxn id="19" idx="0"/>
                <a:endCxn id="30" idx="2"/>
              </p:cNvCxnSpPr>
              <p:nvPr/>
            </p:nvCxnSpPr>
            <p:spPr>
              <a:xfrm flipV="1">
                <a:off x="5801336" y="1295349"/>
                <a:ext cx="381125" cy="1565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文字方塊 65">
              <a:extLst>
                <a:ext uri="{FF2B5EF4-FFF2-40B4-BE49-F238E27FC236}">
                  <a16:creationId xmlns:a16="http://schemas.microsoft.com/office/drawing/2014/main" id="{A682090A-AAAA-47B1-8BE0-F7D9185D262D}"/>
                </a:ext>
              </a:extLst>
            </p:cNvPr>
            <p:cNvSpPr txBox="1"/>
            <p:nvPr/>
          </p:nvSpPr>
          <p:spPr>
            <a:xfrm>
              <a:off x="4490540" y="3470340"/>
              <a:ext cx="1493381" cy="735640"/>
            </a:xfrm>
            <a:prstGeom prst="rect">
              <a:avLst/>
            </a:prstGeom>
            <a:noFill/>
          </p:spPr>
          <p:txBody>
            <a:bodyPr wrap="square" rtlCol="0">
              <a:spAutoFit/>
            </a:bodyPr>
            <a:lstStyle/>
            <a:p>
              <a:r>
                <a:rPr lang="en-US" altLang="zh-TW" dirty="0"/>
                <a:t>Dynamic obstacle</a:t>
              </a:r>
              <a:endParaRPr lang="zh-TW" altLang="en-US" dirty="0"/>
            </a:p>
          </p:txBody>
        </p:sp>
        <p:cxnSp>
          <p:nvCxnSpPr>
            <p:cNvPr id="1027" name="直線接點 1026">
              <a:extLst>
                <a:ext uri="{FF2B5EF4-FFF2-40B4-BE49-F238E27FC236}">
                  <a16:creationId xmlns:a16="http://schemas.microsoft.com/office/drawing/2014/main" id="{2281F43C-E9E0-481B-9C6B-8DF6F8DCC507}"/>
                </a:ext>
              </a:extLst>
            </p:cNvPr>
            <p:cNvCxnSpPr>
              <a:cxnSpLocks/>
              <a:stCxn id="14" idx="5"/>
            </p:cNvCxnSpPr>
            <p:nvPr/>
          </p:nvCxnSpPr>
          <p:spPr>
            <a:xfrm>
              <a:off x="4727285" y="3414433"/>
              <a:ext cx="224538" cy="129550"/>
            </a:xfrm>
            <a:prstGeom prst="line">
              <a:avLst/>
            </a:prstGeom>
          </p:spPr>
          <p:style>
            <a:lnRef idx="1">
              <a:schemeClr val="dk1"/>
            </a:lnRef>
            <a:fillRef idx="0">
              <a:schemeClr val="dk1"/>
            </a:fillRef>
            <a:effectRef idx="0">
              <a:schemeClr val="dk1"/>
            </a:effectRef>
            <a:fontRef idx="minor">
              <a:schemeClr val="tx1"/>
            </a:fontRef>
          </p:style>
        </p:cxnSp>
      </p:grpSp>
      <p:grpSp>
        <p:nvGrpSpPr>
          <p:cNvPr id="1034" name="群組 1033">
            <a:extLst>
              <a:ext uri="{FF2B5EF4-FFF2-40B4-BE49-F238E27FC236}">
                <a16:creationId xmlns:a16="http://schemas.microsoft.com/office/drawing/2014/main" id="{BAE0CF85-2D89-440E-A263-7881B1A6C61B}"/>
              </a:ext>
            </a:extLst>
          </p:cNvPr>
          <p:cNvGrpSpPr/>
          <p:nvPr/>
        </p:nvGrpSpPr>
        <p:grpSpPr>
          <a:xfrm>
            <a:off x="3121071" y="2045069"/>
            <a:ext cx="5118094" cy="3474667"/>
            <a:chOff x="377165" y="943341"/>
            <a:chExt cx="5118094" cy="3474667"/>
          </a:xfrm>
        </p:grpSpPr>
        <p:sp>
          <p:nvSpPr>
            <p:cNvPr id="1032" name="矩形: 圓角 1031">
              <a:extLst>
                <a:ext uri="{FF2B5EF4-FFF2-40B4-BE49-F238E27FC236}">
                  <a16:creationId xmlns:a16="http://schemas.microsoft.com/office/drawing/2014/main" id="{CF33A8A0-399E-4F9C-AF7A-F34ED64010B0}"/>
                </a:ext>
              </a:extLst>
            </p:cNvPr>
            <p:cNvSpPr/>
            <p:nvPr/>
          </p:nvSpPr>
          <p:spPr>
            <a:xfrm>
              <a:off x="377165" y="1358135"/>
              <a:ext cx="5118094" cy="3059873"/>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31" name="圖片 1030">
              <a:extLst>
                <a:ext uri="{FF2B5EF4-FFF2-40B4-BE49-F238E27FC236}">
                  <a16:creationId xmlns:a16="http://schemas.microsoft.com/office/drawing/2014/main" id="{7E101646-CCFA-4403-9029-7F07BC1548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923" y="2207574"/>
              <a:ext cx="4105275" cy="1828800"/>
            </a:xfrm>
            <a:prstGeom prst="rect">
              <a:avLst/>
            </a:prstGeom>
          </p:spPr>
        </p:pic>
        <p:sp>
          <p:nvSpPr>
            <p:cNvPr id="74" name="矩形: 圓角 73">
              <a:extLst>
                <a:ext uri="{FF2B5EF4-FFF2-40B4-BE49-F238E27FC236}">
                  <a16:creationId xmlns:a16="http://schemas.microsoft.com/office/drawing/2014/main" id="{B53DA802-74E3-4908-BFF5-C5B60FAB3B1A}"/>
                </a:ext>
              </a:extLst>
            </p:cNvPr>
            <p:cNvSpPr/>
            <p:nvPr/>
          </p:nvSpPr>
          <p:spPr>
            <a:xfrm>
              <a:off x="1346800" y="1632966"/>
              <a:ext cx="310752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Constant Velocity model</a:t>
              </a:r>
              <a:endParaRPr lang="zh-TW" altLang="en-US" dirty="0">
                <a:solidFill>
                  <a:srgbClr val="0070C0"/>
                </a:solidFill>
              </a:endParaRPr>
            </a:p>
          </p:txBody>
        </p:sp>
        <p:sp>
          <p:nvSpPr>
            <p:cNvPr id="1033" name="文字方塊 1032">
              <a:extLst>
                <a:ext uri="{FF2B5EF4-FFF2-40B4-BE49-F238E27FC236}">
                  <a16:creationId xmlns:a16="http://schemas.microsoft.com/office/drawing/2014/main" id="{F7D0FE32-1CBE-4B34-82ED-3F391F53AAAA}"/>
                </a:ext>
              </a:extLst>
            </p:cNvPr>
            <p:cNvSpPr txBox="1"/>
            <p:nvPr/>
          </p:nvSpPr>
          <p:spPr>
            <a:xfrm>
              <a:off x="1843262" y="943341"/>
              <a:ext cx="2185900" cy="461665"/>
            </a:xfrm>
            <a:prstGeom prst="rect">
              <a:avLst/>
            </a:prstGeom>
            <a:noFill/>
          </p:spPr>
          <p:txBody>
            <a:bodyPr wrap="square" rtlCol="0">
              <a:spAutoFit/>
            </a:bodyPr>
            <a:lstStyle/>
            <a:p>
              <a:r>
                <a:rPr lang="en-US" altLang="zh-TW" sz="2400" b="1" dirty="0">
                  <a:solidFill>
                    <a:srgbClr val="663300"/>
                  </a:solidFill>
                </a:rPr>
                <a:t>Kalman Filter</a:t>
              </a:r>
              <a:endParaRPr lang="zh-TW" altLang="en-US" sz="2400" b="1" dirty="0">
                <a:solidFill>
                  <a:srgbClr val="663300"/>
                </a:solidFill>
              </a:endParaRPr>
            </a:p>
          </p:txBody>
        </p:sp>
      </p:grpSp>
      <p:grpSp>
        <p:nvGrpSpPr>
          <p:cNvPr id="1044" name="群組 1043">
            <a:extLst>
              <a:ext uri="{FF2B5EF4-FFF2-40B4-BE49-F238E27FC236}">
                <a16:creationId xmlns:a16="http://schemas.microsoft.com/office/drawing/2014/main" id="{04195D58-41D0-4794-9749-5861A0C62817}"/>
              </a:ext>
            </a:extLst>
          </p:cNvPr>
          <p:cNvGrpSpPr/>
          <p:nvPr/>
        </p:nvGrpSpPr>
        <p:grpSpPr>
          <a:xfrm>
            <a:off x="778217" y="3211831"/>
            <a:ext cx="1708866" cy="1300576"/>
            <a:chOff x="6091493" y="330076"/>
            <a:chExt cx="1708866" cy="1300576"/>
          </a:xfrm>
        </p:grpSpPr>
        <p:sp>
          <p:nvSpPr>
            <p:cNvPr id="1042" name="矩形: 圓角 1041">
              <a:extLst>
                <a:ext uri="{FF2B5EF4-FFF2-40B4-BE49-F238E27FC236}">
                  <a16:creationId xmlns:a16="http://schemas.microsoft.com/office/drawing/2014/main" id="{3EB6BCA7-E963-4512-979C-F6361A88B303}"/>
                </a:ext>
              </a:extLst>
            </p:cNvPr>
            <p:cNvSpPr/>
            <p:nvPr/>
          </p:nvSpPr>
          <p:spPr>
            <a:xfrm>
              <a:off x="6391061" y="688235"/>
              <a:ext cx="991785" cy="94241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9" name="文字方塊 1038">
              <a:extLst>
                <a:ext uri="{FF2B5EF4-FFF2-40B4-BE49-F238E27FC236}">
                  <a16:creationId xmlns:a16="http://schemas.microsoft.com/office/drawing/2014/main" id="{664A7A97-2DF3-4206-AA3C-F4BD29B69CCC}"/>
                </a:ext>
              </a:extLst>
            </p:cNvPr>
            <p:cNvSpPr txBox="1"/>
            <p:nvPr/>
          </p:nvSpPr>
          <p:spPr>
            <a:xfrm>
              <a:off x="6518840" y="1196702"/>
              <a:ext cx="854642" cy="369332"/>
            </a:xfrm>
            <a:prstGeom prst="rect">
              <a:avLst/>
            </a:prstGeom>
            <a:noFill/>
          </p:spPr>
          <p:txBody>
            <a:bodyPr wrap="square" rtlCol="0">
              <a:spAutoFit/>
            </a:bodyPr>
            <a:lstStyle/>
            <a:p>
              <a:r>
                <a:rPr lang="en-US" altLang="zh-TW" dirty="0"/>
                <a:t>noise</a:t>
              </a:r>
              <a:endParaRPr lang="zh-TW" altLang="en-US" dirty="0"/>
            </a:p>
          </p:txBody>
        </p:sp>
        <p:grpSp>
          <p:nvGrpSpPr>
            <p:cNvPr id="1041" name="群組 1040">
              <a:extLst>
                <a:ext uri="{FF2B5EF4-FFF2-40B4-BE49-F238E27FC236}">
                  <a16:creationId xmlns:a16="http://schemas.microsoft.com/office/drawing/2014/main" id="{435F0A57-968C-4156-9065-1E936657C944}"/>
                </a:ext>
              </a:extLst>
            </p:cNvPr>
            <p:cNvGrpSpPr/>
            <p:nvPr/>
          </p:nvGrpSpPr>
          <p:grpSpPr>
            <a:xfrm>
              <a:off x="6486461" y="710795"/>
              <a:ext cx="800986" cy="633315"/>
              <a:chOff x="6486461" y="710795"/>
              <a:chExt cx="800986" cy="633315"/>
            </a:xfrm>
          </p:grpSpPr>
          <mc:AlternateContent xmlns:mc="http://schemas.openxmlformats.org/markup-compatibility/2006" xmlns:a14="http://schemas.microsoft.com/office/drawing/2010/main">
            <mc:Choice Requires="a14">
              <p:sp>
                <p:nvSpPr>
                  <p:cNvPr id="1038" name="文字方塊 1037">
                    <a:extLst>
                      <a:ext uri="{FF2B5EF4-FFF2-40B4-BE49-F238E27FC236}">
                        <a16:creationId xmlns:a16="http://schemas.microsoft.com/office/drawing/2014/main" id="{D40143E2-AC01-4C6D-90F7-8CE73B7F3874}"/>
                      </a:ext>
                    </a:extLst>
                  </p:cNvPr>
                  <p:cNvSpPr txBox="1"/>
                  <p:nvPr/>
                </p:nvSpPr>
                <p:spPr>
                  <a:xfrm>
                    <a:off x="6486461" y="710795"/>
                    <a:ext cx="800986"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𝐩</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0</m:t>
                              </m:r>
                            </m:sub>
                          </m:sSub>
                        </m:oMath>
                      </m:oMathPara>
                    </a14:m>
                    <a:endParaRPr lang="zh-TW" altLang="en-US" dirty="0"/>
                  </a:p>
                </p:txBody>
              </p:sp>
            </mc:Choice>
            <mc:Fallback xmlns="">
              <p:sp>
                <p:nvSpPr>
                  <p:cNvPr id="1038" name="文字方塊 1037">
                    <a:extLst>
                      <a:ext uri="{FF2B5EF4-FFF2-40B4-BE49-F238E27FC236}">
                        <a16:creationId xmlns:a16="http://schemas.microsoft.com/office/drawing/2014/main" id="{D40143E2-AC01-4C6D-90F7-8CE73B7F3874}"/>
                      </a:ext>
                    </a:extLst>
                  </p:cNvPr>
                  <p:cNvSpPr txBox="1">
                    <a:spLocks noRot="1" noChangeAspect="1" noMove="1" noResize="1" noEditPoints="1" noAdjustHandles="1" noChangeArrowheads="1" noChangeShapeType="1" noTextEdit="1"/>
                  </p:cNvSpPr>
                  <p:nvPr/>
                </p:nvSpPr>
                <p:spPr>
                  <a:xfrm>
                    <a:off x="6486461" y="710795"/>
                    <a:ext cx="800986" cy="370486"/>
                  </a:xfrm>
                  <a:prstGeom prst="rect">
                    <a:avLst/>
                  </a:prstGeom>
                  <a:blipFill>
                    <a:blip r:embed="rId6"/>
                    <a:stretch>
                      <a:fillRect b="-8197"/>
                    </a:stretch>
                  </a:blipFill>
                </p:spPr>
                <p:txBody>
                  <a:bodyPr/>
                  <a:lstStyle/>
                  <a:p>
                    <a:r>
                      <a:rPr lang="zh-TW" altLang="en-US">
                        <a:noFill/>
                      </a:rPr>
                      <a:t> </a:t>
                    </a:r>
                  </a:p>
                </p:txBody>
              </p:sp>
            </mc:Fallback>
          </mc:AlternateContent>
          <p:sp>
            <p:nvSpPr>
              <p:cNvPr id="1040" name="文字方塊 1039">
                <a:extLst>
                  <a:ext uri="{FF2B5EF4-FFF2-40B4-BE49-F238E27FC236}">
                    <a16:creationId xmlns:a16="http://schemas.microsoft.com/office/drawing/2014/main" id="{B3040A67-F569-45F3-8F17-01C8F4634203}"/>
                  </a:ext>
                </a:extLst>
              </p:cNvPr>
              <p:cNvSpPr txBox="1"/>
              <p:nvPr/>
            </p:nvSpPr>
            <p:spPr>
              <a:xfrm>
                <a:off x="6735852" y="974778"/>
                <a:ext cx="262028" cy="369332"/>
              </a:xfrm>
              <a:prstGeom prst="rect">
                <a:avLst/>
              </a:prstGeom>
              <a:noFill/>
            </p:spPr>
            <p:txBody>
              <a:bodyPr wrap="square" rtlCol="0">
                <a:spAutoFit/>
              </a:bodyPr>
              <a:lstStyle/>
              <a:p>
                <a:r>
                  <a:rPr lang="en-US" altLang="zh-TW" dirty="0"/>
                  <a:t>+</a:t>
                </a:r>
                <a:endParaRPr lang="zh-TW" altLang="en-US" dirty="0"/>
              </a:p>
            </p:txBody>
          </p:sp>
        </p:grpSp>
        <p:sp>
          <p:nvSpPr>
            <p:cNvPr id="1043" name="文字方塊 1042">
              <a:extLst>
                <a:ext uri="{FF2B5EF4-FFF2-40B4-BE49-F238E27FC236}">
                  <a16:creationId xmlns:a16="http://schemas.microsoft.com/office/drawing/2014/main" id="{9763CC9E-2904-46B6-B683-538778DB714C}"/>
                </a:ext>
              </a:extLst>
            </p:cNvPr>
            <p:cNvSpPr txBox="1"/>
            <p:nvPr/>
          </p:nvSpPr>
          <p:spPr>
            <a:xfrm>
              <a:off x="6091493" y="330076"/>
              <a:ext cx="1708866" cy="400110"/>
            </a:xfrm>
            <a:prstGeom prst="rect">
              <a:avLst/>
            </a:prstGeom>
            <a:noFill/>
          </p:spPr>
          <p:txBody>
            <a:bodyPr wrap="square" rtlCol="0">
              <a:spAutoFit/>
            </a:bodyPr>
            <a:lstStyle/>
            <a:p>
              <a:r>
                <a:rPr lang="en-US" altLang="zh-TW" sz="2000" b="1" dirty="0">
                  <a:solidFill>
                    <a:srgbClr val="C00000"/>
                  </a:solidFill>
                </a:rPr>
                <a:t>Observation</a:t>
              </a:r>
              <a:endParaRPr lang="zh-TW" altLang="en-US" sz="2000" b="1" dirty="0">
                <a:solidFill>
                  <a:srgbClr val="C00000"/>
                </a:solidFill>
              </a:endParaRPr>
            </a:p>
          </p:txBody>
        </p:sp>
      </p:grpSp>
      <p:sp>
        <p:nvSpPr>
          <p:cNvPr id="1045" name="箭號: 向右 1044">
            <a:extLst>
              <a:ext uri="{FF2B5EF4-FFF2-40B4-BE49-F238E27FC236}">
                <a16:creationId xmlns:a16="http://schemas.microsoft.com/office/drawing/2014/main" id="{EACE9558-1C28-49F0-A025-749CF46AE402}"/>
              </a:ext>
            </a:extLst>
          </p:cNvPr>
          <p:cNvSpPr/>
          <p:nvPr/>
        </p:nvSpPr>
        <p:spPr>
          <a:xfrm>
            <a:off x="2270739" y="3848311"/>
            <a:ext cx="707834" cy="324494"/>
          </a:xfrm>
          <a:prstGeom prst="rightArrow">
            <a:avLst/>
          </a:prstGeom>
          <a:solidFill>
            <a:schemeClr val="accent3">
              <a:lumMod val="75000"/>
            </a:schemeClr>
          </a:solidFill>
          <a:ln>
            <a:solidFill>
              <a:schemeClr val="accent4">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96" name="箭號: 向右 95">
            <a:extLst>
              <a:ext uri="{FF2B5EF4-FFF2-40B4-BE49-F238E27FC236}">
                <a16:creationId xmlns:a16="http://schemas.microsoft.com/office/drawing/2014/main" id="{0CB374B9-4D3A-41F5-BD9F-596D78A9ECDB}"/>
              </a:ext>
            </a:extLst>
          </p:cNvPr>
          <p:cNvSpPr/>
          <p:nvPr/>
        </p:nvSpPr>
        <p:spPr>
          <a:xfrm>
            <a:off x="8434547" y="3827552"/>
            <a:ext cx="707834" cy="324494"/>
          </a:xfrm>
          <a:prstGeom prst="rightArrow">
            <a:avLst/>
          </a:prstGeom>
          <a:solidFill>
            <a:schemeClr val="accent3">
              <a:lumMod val="75000"/>
            </a:schemeClr>
          </a:solidFill>
          <a:ln>
            <a:solidFill>
              <a:schemeClr val="accent4">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053" name="標題 1052">
            <a:extLst>
              <a:ext uri="{FF2B5EF4-FFF2-40B4-BE49-F238E27FC236}">
                <a16:creationId xmlns:a16="http://schemas.microsoft.com/office/drawing/2014/main" id="{02D90A98-72FB-494A-8FDF-A7482A0B248C}"/>
              </a:ext>
            </a:extLst>
          </p:cNvPr>
          <p:cNvSpPr>
            <a:spLocks noGrp="1"/>
          </p:cNvSpPr>
          <p:nvPr>
            <p:ph type="title"/>
          </p:nvPr>
        </p:nvSpPr>
        <p:spPr/>
        <p:txBody>
          <a:bodyPr/>
          <a:lstStyle/>
          <a:p>
            <a:r>
              <a:rPr lang="en-US" altLang="zh-TW" dirty="0"/>
              <a:t>Prediction</a:t>
            </a:r>
            <a:endParaRPr lang="zh-TW" altLang="en-US" dirty="0"/>
          </a:p>
        </p:txBody>
      </p:sp>
      <p:grpSp>
        <p:nvGrpSpPr>
          <p:cNvPr id="3" name="群組 2">
            <a:extLst>
              <a:ext uri="{FF2B5EF4-FFF2-40B4-BE49-F238E27FC236}">
                <a16:creationId xmlns:a16="http://schemas.microsoft.com/office/drawing/2014/main" id="{7BA140AA-00EE-4FA6-9A14-597B3254E29F}"/>
              </a:ext>
            </a:extLst>
          </p:cNvPr>
          <p:cNvGrpSpPr/>
          <p:nvPr/>
        </p:nvGrpSpPr>
        <p:grpSpPr>
          <a:xfrm>
            <a:off x="9357580" y="2564144"/>
            <a:ext cx="1559788" cy="2604835"/>
            <a:chOff x="9357580" y="2564144"/>
            <a:chExt cx="1559788" cy="2604835"/>
          </a:xfrm>
        </p:grpSpPr>
        <p:grpSp>
          <p:nvGrpSpPr>
            <p:cNvPr id="1051" name="群組 1050">
              <a:extLst>
                <a:ext uri="{FF2B5EF4-FFF2-40B4-BE49-F238E27FC236}">
                  <a16:creationId xmlns:a16="http://schemas.microsoft.com/office/drawing/2014/main" id="{19E8BE7B-15BA-4E16-995E-6C7742E640B2}"/>
                </a:ext>
              </a:extLst>
            </p:cNvPr>
            <p:cNvGrpSpPr/>
            <p:nvPr/>
          </p:nvGrpSpPr>
          <p:grpSpPr>
            <a:xfrm>
              <a:off x="9357580" y="2564144"/>
              <a:ext cx="1559788" cy="2604835"/>
              <a:chOff x="8605768" y="1440046"/>
              <a:chExt cx="1559788" cy="2604835"/>
            </a:xfrm>
          </p:grpSpPr>
          <p:sp>
            <p:nvSpPr>
              <p:cNvPr id="1050" name="矩形: 圓角 1049">
                <a:extLst>
                  <a:ext uri="{FF2B5EF4-FFF2-40B4-BE49-F238E27FC236}">
                    <a16:creationId xmlns:a16="http://schemas.microsoft.com/office/drawing/2014/main" id="{72D83DCD-DCE2-4F27-AF15-B17D7CE4AEE0}"/>
                  </a:ext>
                </a:extLst>
              </p:cNvPr>
              <p:cNvSpPr/>
              <p:nvPr/>
            </p:nvSpPr>
            <p:spPr>
              <a:xfrm>
                <a:off x="8605768" y="1814513"/>
                <a:ext cx="1559788" cy="22303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49" name="群組 1048">
                <a:extLst>
                  <a:ext uri="{FF2B5EF4-FFF2-40B4-BE49-F238E27FC236}">
                    <a16:creationId xmlns:a16="http://schemas.microsoft.com/office/drawing/2014/main" id="{56CFA7D5-F304-4784-9C28-075C84F438FE}"/>
                  </a:ext>
                </a:extLst>
              </p:cNvPr>
              <p:cNvGrpSpPr/>
              <p:nvPr/>
            </p:nvGrpSpPr>
            <p:grpSpPr>
              <a:xfrm>
                <a:off x="8723659" y="2040855"/>
                <a:ext cx="1402522" cy="1837351"/>
                <a:chOff x="8372183" y="2157222"/>
                <a:chExt cx="1402522" cy="1837351"/>
              </a:xfrm>
            </p:grpSpPr>
            <mc:AlternateContent xmlns:mc="http://schemas.openxmlformats.org/markup-compatibility/2006" xmlns:a14="http://schemas.microsoft.com/office/drawing/2010/main">
              <mc:Choice Requires="a14">
                <p:sp>
                  <p:nvSpPr>
                    <p:cNvPr id="1046" name="文字方塊 1045">
                      <a:extLst>
                        <a:ext uri="{FF2B5EF4-FFF2-40B4-BE49-F238E27FC236}">
                          <a16:creationId xmlns:a16="http://schemas.microsoft.com/office/drawing/2014/main" id="{76789A66-F7B5-4B36-9374-B2BB448C1A14}"/>
                        </a:ext>
                      </a:extLst>
                    </p:cNvPr>
                    <p:cNvSpPr txBox="1"/>
                    <p:nvPr/>
                  </p:nvSpPr>
                  <p:spPr>
                    <a:xfrm>
                      <a:off x="9073243" y="2161682"/>
                      <a:ext cx="624994" cy="999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m:rPr>
                                              <m:brk m:alnAt="7"/>
                                            </m:rPr>
                                            <a:rPr lang="en-US" altLang="zh-TW" b="1" i="0" smtClean="0">
                                              <a:latin typeface="Cambria Math" panose="02040503050406030204" pitchFamily="18" charset="0"/>
                                            </a:rPr>
                                            <m:t>𝐯</m:t>
                                          </m:r>
                                        </m:e>
                                        <m:sub>
                                          <m:r>
                                            <m:rPr>
                                              <m:brk m:alnAt="7"/>
                                            </m:rPr>
                                            <a:rPr lang="en-US" altLang="zh-TW" b="0" i="1" smtClean="0">
                                              <a:latin typeface="Cambria Math" panose="02040503050406030204" pitchFamily="18" charset="0"/>
                                            </a:rPr>
                                            <m:t>1</m:t>
                                          </m:r>
                                        </m:sub>
                                      </m:sSub>
                                    </m:e>
                                  </m:mr>
                                  <m:m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m:rPr>
                                                    <m:brk m:alnAt="7"/>
                                                  </m:rPr>
                                                  <a:rPr lang="en-US" altLang="zh-TW" b="1" i="0" smtClean="0">
                                                    <a:latin typeface="Cambria Math" panose="02040503050406030204" pitchFamily="18" charset="0"/>
                                                  </a:rPr>
                                                  <m:t>𝐯</m:t>
                                                </m:r>
                                              </m:e>
                                              <m:sub>
                                                <m:r>
                                                  <m:rPr>
                                                    <m:brk m:alnAt="7"/>
                                                  </m:rPr>
                                                  <a:rPr lang="en-US" altLang="zh-TW" b="0" i="1" smtClean="0">
                                                    <a:latin typeface="Cambria Math" panose="02040503050406030204" pitchFamily="18" charset="0"/>
                                                  </a:rPr>
                                                  <m:t>2</m:t>
                                                </m:r>
                                              </m:sub>
                                            </m:sSub>
                                          </m:e>
                                        </m:mr>
                                        <m:m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m:rPr>
                                                          <m:brk m:alnAt="7"/>
                                                        </m:rPr>
                                                        <a:rPr lang="en-US" altLang="zh-TW" b="1" i="0" smtClean="0">
                                                          <a:latin typeface="Cambria Math" panose="02040503050406030204" pitchFamily="18" charset="0"/>
                                                        </a:rPr>
                                                        <m:t>𝐯</m:t>
                                                      </m:r>
                                                    </m:e>
                                                    <m:sub>
                                                      <m:r>
                                                        <m:rPr>
                                                          <m:brk m:alnAt="7"/>
                                                        </m:rPr>
                                                        <a:rPr lang="en-US" altLang="zh-TW" b="0" i="1" smtClean="0">
                                                          <a:latin typeface="Cambria Math" panose="02040503050406030204" pitchFamily="18" charset="0"/>
                                                        </a:rPr>
                                                        <m:t>3</m:t>
                                                      </m:r>
                                                    </m:sub>
                                                  </m:sSub>
                                                </m:e>
                                              </m:mr>
                                              <m:mr>
                                                <m:e>
                                                  <m:r>
                                                    <a:rPr lang="en-US" altLang="zh-TW" i="1" smtClean="0">
                                                      <a:latin typeface="Cambria Math" panose="02040503050406030204" pitchFamily="18" charset="0"/>
                                                      <a:ea typeface="Cambria Math" panose="02040503050406030204" pitchFamily="18" charset="0"/>
                                                    </a:rPr>
                                                    <m:t>⋮</m:t>
                                                  </m:r>
                                                </m:e>
                                              </m:mr>
                                            </m:m>
                                          </m:e>
                                        </m:mr>
                                      </m:m>
                                    </m:e>
                                  </m:mr>
                                </m:m>
                              </m:e>
                            </m:d>
                          </m:oMath>
                        </m:oMathPara>
                      </a14:m>
                      <a:endParaRPr lang="zh-TW" altLang="en-US" dirty="0"/>
                    </a:p>
                  </p:txBody>
                </p:sp>
              </mc:Choice>
              <mc:Fallback xmlns="">
                <p:sp>
                  <p:nvSpPr>
                    <p:cNvPr id="1046" name="文字方塊 1045">
                      <a:extLst>
                        <a:ext uri="{FF2B5EF4-FFF2-40B4-BE49-F238E27FC236}">
                          <a16:creationId xmlns:a16="http://schemas.microsoft.com/office/drawing/2014/main" id="{76789A66-F7B5-4B36-9374-B2BB448C1A14}"/>
                        </a:ext>
                      </a:extLst>
                    </p:cNvPr>
                    <p:cNvSpPr txBox="1">
                      <a:spLocks noRot="1" noChangeAspect="1" noMove="1" noResize="1" noEditPoints="1" noAdjustHandles="1" noChangeArrowheads="1" noChangeShapeType="1" noTextEdit="1"/>
                    </p:cNvSpPr>
                    <p:nvPr/>
                  </p:nvSpPr>
                  <p:spPr>
                    <a:xfrm>
                      <a:off x="9073243" y="2161682"/>
                      <a:ext cx="624994" cy="999569"/>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44C067FD-8BC9-4BAE-81B8-7D50BB48EE78}"/>
                        </a:ext>
                      </a:extLst>
                    </p:cNvPr>
                    <p:cNvSpPr txBox="1"/>
                    <p:nvPr/>
                  </p:nvSpPr>
                  <p:spPr>
                    <a:xfrm>
                      <a:off x="8407226" y="2157222"/>
                      <a:ext cx="624994" cy="999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𝐩</m:t>
                                          </m:r>
                                        </m:e>
                                        <m:sub>
                                          <m:r>
                                            <m:rPr>
                                              <m:brk m:alnAt="7"/>
                                            </m:rPr>
                                            <a:rPr lang="en-US" altLang="zh-TW" b="0" i="1" smtClean="0">
                                              <a:latin typeface="Cambria Math" panose="02040503050406030204" pitchFamily="18" charset="0"/>
                                            </a:rPr>
                                            <m:t>1</m:t>
                                          </m:r>
                                        </m:sub>
                                      </m:sSub>
                                    </m:e>
                                  </m:mr>
                                  <m:m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𝐩</m:t>
                                                </m:r>
                                              </m:e>
                                              <m:sub>
                                                <m:r>
                                                  <m:rPr>
                                                    <m:brk m:alnAt="7"/>
                                                  </m:rPr>
                                                  <a:rPr lang="en-US" altLang="zh-TW" b="0" i="1" smtClean="0">
                                                    <a:latin typeface="Cambria Math" panose="02040503050406030204" pitchFamily="18" charset="0"/>
                                                  </a:rPr>
                                                  <m:t>2</m:t>
                                                </m:r>
                                              </m:sub>
                                            </m:sSub>
                                          </m:e>
                                        </m:mr>
                                        <m:m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𝐩</m:t>
                                                      </m:r>
                                                    </m:e>
                                                    <m:sub>
                                                      <m:r>
                                                        <m:rPr>
                                                          <m:brk m:alnAt="7"/>
                                                        </m:rPr>
                                                        <a:rPr lang="en-US" altLang="zh-TW" b="0" i="1" smtClean="0">
                                                          <a:latin typeface="Cambria Math" panose="02040503050406030204" pitchFamily="18" charset="0"/>
                                                        </a:rPr>
                                                        <m:t>3</m:t>
                                                      </m:r>
                                                    </m:sub>
                                                  </m:sSub>
                                                </m:e>
                                              </m:mr>
                                              <m:mr>
                                                <m:e>
                                                  <m:r>
                                                    <a:rPr lang="en-US" altLang="zh-TW" i="1" smtClean="0">
                                                      <a:latin typeface="Cambria Math" panose="02040503050406030204" pitchFamily="18" charset="0"/>
                                                      <a:ea typeface="Cambria Math" panose="02040503050406030204" pitchFamily="18" charset="0"/>
                                                    </a:rPr>
                                                    <m:t>⋮</m:t>
                                                  </m:r>
                                                </m:e>
                                              </m:mr>
                                            </m:m>
                                          </m:e>
                                        </m:mr>
                                      </m:m>
                                    </m:e>
                                  </m:mr>
                                </m:m>
                              </m:e>
                            </m:d>
                          </m:oMath>
                        </m:oMathPara>
                      </a14:m>
                      <a:endParaRPr lang="zh-TW" altLang="en-US" dirty="0"/>
                    </a:p>
                  </p:txBody>
                </p:sp>
              </mc:Choice>
              <mc:Fallback xmlns="">
                <p:sp>
                  <p:nvSpPr>
                    <p:cNvPr id="89" name="文字方塊 88">
                      <a:extLst>
                        <a:ext uri="{FF2B5EF4-FFF2-40B4-BE49-F238E27FC236}">
                          <a16:creationId xmlns:a16="http://schemas.microsoft.com/office/drawing/2014/main" id="{44C067FD-8BC9-4BAE-81B8-7D50BB48EE78}"/>
                        </a:ext>
                      </a:extLst>
                    </p:cNvPr>
                    <p:cNvSpPr txBox="1">
                      <a:spLocks noRot="1" noChangeAspect="1" noMove="1" noResize="1" noEditPoints="1" noAdjustHandles="1" noChangeArrowheads="1" noChangeShapeType="1" noTextEdit="1"/>
                    </p:cNvSpPr>
                    <p:nvPr/>
                  </p:nvSpPr>
                  <p:spPr>
                    <a:xfrm>
                      <a:off x="8407226" y="2157222"/>
                      <a:ext cx="624994" cy="999569"/>
                    </a:xfrm>
                    <a:prstGeom prst="rect">
                      <a:avLst/>
                    </a:prstGeom>
                    <a:blipFill>
                      <a:blip r:embed="rId8"/>
                      <a:stretch>
                        <a:fillRect/>
                      </a:stretch>
                    </a:blipFill>
                  </p:spPr>
                  <p:txBody>
                    <a:bodyPr/>
                    <a:lstStyle/>
                    <a:p>
                      <a:r>
                        <a:rPr lang="zh-TW" altLang="en-US">
                          <a:noFill/>
                        </a:rPr>
                        <a:t> </a:t>
                      </a:r>
                    </a:p>
                  </p:txBody>
                </p:sp>
              </mc:Fallback>
            </mc:AlternateContent>
            <p:sp>
              <p:nvSpPr>
                <p:cNvPr id="1047" name="文字方塊 1046">
                  <a:extLst>
                    <a:ext uri="{FF2B5EF4-FFF2-40B4-BE49-F238E27FC236}">
                      <a16:creationId xmlns:a16="http://schemas.microsoft.com/office/drawing/2014/main" id="{116137AB-1D5A-47F6-8263-BBCA5A44A013}"/>
                    </a:ext>
                  </a:extLst>
                </p:cNvPr>
                <p:cNvSpPr txBox="1"/>
                <p:nvPr/>
              </p:nvSpPr>
              <p:spPr>
                <a:xfrm>
                  <a:off x="8372183" y="3348242"/>
                  <a:ext cx="1402522" cy="646331"/>
                </a:xfrm>
                <a:prstGeom prst="rect">
                  <a:avLst/>
                </a:prstGeom>
                <a:noFill/>
              </p:spPr>
              <p:txBody>
                <a:bodyPr wrap="square" rtlCol="0">
                  <a:spAutoFit/>
                </a:bodyPr>
                <a:lstStyle/>
                <a:p>
                  <a:pPr algn="ctr"/>
                  <a:r>
                    <a:rPr lang="en-US" altLang="zh-TW" dirty="0"/>
                    <a:t>Variance (confidence)</a:t>
                  </a:r>
                  <a:endParaRPr lang="zh-TW" altLang="en-US" dirty="0"/>
                </a:p>
              </p:txBody>
            </p:sp>
            <p:sp>
              <p:nvSpPr>
                <p:cNvPr id="1048" name="文字方塊 1047">
                  <a:extLst>
                    <a:ext uri="{FF2B5EF4-FFF2-40B4-BE49-F238E27FC236}">
                      <a16:creationId xmlns:a16="http://schemas.microsoft.com/office/drawing/2014/main" id="{9ED7F48E-0F6E-441C-8071-DC235984216C}"/>
                    </a:ext>
                  </a:extLst>
                </p:cNvPr>
                <p:cNvSpPr txBox="1"/>
                <p:nvPr/>
              </p:nvSpPr>
              <p:spPr>
                <a:xfrm>
                  <a:off x="8868433" y="3115474"/>
                  <a:ext cx="373962" cy="369332"/>
                </a:xfrm>
                <a:prstGeom prst="rect">
                  <a:avLst/>
                </a:prstGeom>
                <a:noFill/>
              </p:spPr>
              <p:txBody>
                <a:bodyPr wrap="square" rtlCol="0">
                  <a:spAutoFit/>
                </a:bodyPr>
                <a:lstStyle/>
                <a:p>
                  <a:r>
                    <a:rPr lang="en-US" altLang="zh-TW" dirty="0"/>
                    <a:t>&amp;</a:t>
                  </a:r>
                  <a:endParaRPr lang="zh-TW" altLang="en-US" dirty="0"/>
                </a:p>
              </p:txBody>
            </p:sp>
          </p:grpSp>
          <p:sp>
            <p:nvSpPr>
              <p:cNvPr id="94" name="文字方塊 93">
                <a:extLst>
                  <a:ext uri="{FF2B5EF4-FFF2-40B4-BE49-F238E27FC236}">
                    <a16:creationId xmlns:a16="http://schemas.microsoft.com/office/drawing/2014/main" id="{7D040DAB-9311-4547-BE84-711ABB4EF8F8}"/>
                  </a:ext>
                </a:extLst>
              </p:cNvPr>
              <p:cNvSpPr txBox="1"/>
              <p:nvPr/>
            </p:nvSpPr>
            <p:spPr>
              <a:xfrm>
                <a:off x="8649942" y="1440046"/>
                <a:ext cx="1487507" cy="400110"/>
              </a:xfrm>
              <a:prstGeom prst="rect">
                <a:avLst/>
              </a:prstGeom>
              <a:noFill/>
            </p:spPr>
            <p:txBody>
              <a:bodyPr wrap="square" rtlCol="0">
                <a:spAutoFit/>
              </a:bodyPr>
              <a:lstStyle/>
              <a:p>
                <a:r>
                  <a:rPr lang="en-US" altLang="zh-TW" sz="2000" b="1" dirty="0">
                    <a:solidFill>
                      <a:srgbClr val="C00000"/>
                    </a:solidFill>
                  </a:rPr>
                  <a:t>Prediction</a:t>
                </a:r>
                <a:endParaRPr lang="zh-TW" altLang="en-US" sz="2000" b="1" dirty="0">
                  <a:solidFill>
                    <a:srgbClr val="C00000"/>
                  </a:solidFill>
                </a:endParaRPr>
              </a:p>
            </p:txBody>
          </p:sp>
        </p:grpSp>
        <p:sp>
          <p:nvSpPr>
            <p:cNvPr id="2" name="文字方塊 1">
              <a:extLst>
                <a:ext uri="{FF2B5EF4-FFF2-40B4-BE49-F238E27FC236}">
                  <a16:creationId xmlns:a16="http://schemas.microsoft.com/office/drawing/2014/main" id="{2E0ADDB7-2511-41F3-B351-96A316E7B5C3}"/>
                </a:ext>
              </a:extLst>
            </p:cNvPr>
            <p:cNvSpPr txBox="1"/>
            <p:nvPr/>
          </p:nvSpPr>
          <p:spPr>
            <a:xfrm>
              <a:off x="10043545" y="3432664"/>
              <a:ext cx="307162" cy="369332"/>
            </a:xfrm>
            <a:prstGeom prst="rect">
              <a:avLst/>
            </a:prstGeom>
            <a:noFill/>
          </p:spPr>
          <p:txBody>
            <a:bodyPr wrap="square" rtlCol="0">
              <a:spAutoFit/>
            </a:bodyPr>
            <a:lstStyle/>
            <a:p>
              <a:r>
                <a:rPr lang="en-US" altLang="zh-TW" dirty="0"/>
                <a:t>,</a:t>
              </a:r>
              <a:endParaRPr lang="zh-TW" altLang="en-US" dirty="0"/>
            </a:p>
          </p:txBody>
        </p:sp>
      </p:grpSp>
    </p:spTree>
    <p:extLst>
      <p:ext uri="{BB962C8B-B14F-4D97-AF65-F5344CB8AC3E}">
        <p14:creationId xmlns:p14="http://schemas.microsoft.com/office/powerpoint/2010/main" val="106152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12</a:t>
            </a:fld>
            <a:endParaRPr lang="zh-TW" altLang="en-US" sz="1400" dirty="0">
              <a:solidFill>
                <a:srgbClr val="663300"/>
              </a:solidFill>
            </a:endParaRPr>
          </a:p>
        </p:txBody>
      </p:sp>
      <p:pic>
        <p:nvPicPr>
          <p:cNvPr id="1028" name="Predictor">
            <a:hlinkClick r:id="" action="ppaction://media"/>
            <a:extLst>
              <a:ext uri="{FF2B5EF4-FFF2-40B4-BE49-F238E27FC236}">
                <a16:creationId xmlns:a16="http://schemas.microsoft.com/office/drawing/2014/main" id="{EAB895C4-FBA9-4BAA-ADAC-011ED76A830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5485" t="9199" r="30000" b="5325"/>
          <a:stretch/>
        </p:blipFill>
        <p:spPr>
          <a:xfrm>
            <a:off x="7701680" y="97930"/>
            <a:ext cx="3966403" cy="5712203"/>
          </a:xfrm>
          <a:prstGeom prst="rect">
            <a:avLst/>
          </a:prstGeom>
        </p:spPr>
      </p:pic>
      <p:sp>
        <p:nvSpPr>
          <p:cNvPr id="1053" name="標題 1052">
            <a:extLst>
              <a:ext uri="{FF2B5EF4-FFF2-40B4-BE49-F238E27FC236}">
                <a16:creationId xmlns:a16="http://schemas.microsoft.com/office/drawing/2014/main" id="{02D90A98-72FB-494A-8FDF-A7482A0B248C}"/>
              </a:ext>
            </a:extLst>
          </p:cNvPr>
          <p:cNvSpPr>
            <a:spLocks noGrp="1"/>
          </p:cNvSpPr>
          <p:nvPr>
            <p:ph type="title"/>
          </p:nvPr>
        </p:nvSpPr>
        <p:spPr/>
        <p:txBody>
          <a:bodyPr/>
          <a:lstStyle/>
          <a:p>
            <a:r>
              <a:rPr lang="en-US" altLang="zh-TW" dirty="0"/>
              <a:t>Prediction—Example </a:t>
            </a:r>
            <a:endParaRPr lang="zh-TW" altLang="en-US" dirty="0"/>
          </a:p>
        </p:txBody>
      </p:sp>
      <p:grpSp>
        <p:nvGrpSpPr>
          <p:cNvPr id="54" name="群組 53">
            <a:extLst>
              <a:ext uri="{FF2B5EF4-FFF2-40B4-BE49-F238E27FC236}">
                <a16:creationId xmlns:a16="http://schemas.microsoft.com/office/drawing/2014/main" id="{40920BC8-55FF-40B9-9C01-6A1919E1B716}"/>
              </a:ext>
            </a:extLst>
          </p:cNvPr>
          <p:cNvGrpSpPr>
            <a:grpSpLocks noChangeAspect="1"/>
          </p:cNvGrpSpPr>
          <p:nvPr/>
        </p:nvGrpSpPr>
        <p:grpSpPr>
          <a:xfrm>
            <a:off x="333271" y="2020901"/>
            <a:ext cx="6931431" cy="3170050"/>
            <a:chOff x="788219" y="2121866"/>
            <a:chExt cx="5195702" cy="2335159"/>
          </a:xfrm>
        </p:grpSpPr>
        <p:grpSp>
          <p:nvGrpSpPr>
            <p:cNvPr id="55" name="群組 54">
              <a:extLst>
                <a:ext uri="{FF2B5EF4-FFF2-40B4-BE49-F238E27FC236}">
                  <a16:creationId xmlns:a16="http://schemas.microsoft.com/office/drawing/2014/main" id="{3F9A49EF-D72D-4938-825F-73170C4F4F68}"/>
                </a:ext>
              </a:extLst>
            </p:cNvPr>
            <p:cNvGrpSpPr/>
            <p:nvPr/>
          </p:nvGrpSpPr>
          <p:grpSpPr>
            <a:xfrm>
              <a:off x="788219" y="2121866"/>
              <a:ext cx="4439411" cy="2335159"/>
              <a:chOff x="4822141" y="838683"/>
              <a:chExt cx="4439411" cy="2335159"/>
            </a:xfrm>
          </p:grpSpPr>
          <p:sp>
            <p:nvSpPr>
              <p:cNvPr id="58" name="橢圓 57">
                <a:extLst>
                  <a:ext uri="{FF2B5EF4-FFF2-40B4-BE49-F238E27FC236}">
                    <a16:creationId xmlns:a16="http://schemas.microsoft.com/office/drawing/2014/main" id="{02815393-F08F-4253-A68B-160051A8C093}"/>
                  </a:ext>
                </a:extLst>
              </p:cNvPr>
              <p:cNvSpPr/>
              <p:nvPr/>
            </p:nvSpPr>
            <p:spPr>
              <a:xfrm>
                <a:off x="8013841" y="1396800"/>
                <a:ext cx="875594" cy="86046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400" dirty="0"/>
              </a:p>
            </p:txBody>
          </p:sp>
          <p:sp>
            <p:nvSpPr>
              <p:cNvPr id="59" name="手繪多邊形: 圖案 58">
                <a:extLst>
                  <a:ext uri="{FF2B5EF4-FFF2-40B4-BE49-F238E27FC236}">
                    <a16:creationId xmlns:a16="http://schemas.microsoft.com/office/drawing/2014/main" id="{16C6EEAC-D864-4306-A176-58645B238207}"/>
                  </a:ext>
                </a:extLst>
              </p:cNvPr>
              <p:cNvSpPr/>
              <p:nvPr/>
            </p:nvSpPr>
            <p:spPr>
              <a:xfrm>
                <a:off x="5801497" y="1828800"/>
                <a:ext cx="2644346" cy="1099751"/>
              </a:xfrm>
              <a:custGeom>
                <a:avLst/>
                <a:gdLst>
                  <a:gd name="connsiteX0" fmla="*/ 2644346 w 2644346"/>
                  <a:gd name="connsiteY0" fmla="*/ 0 h 1099751"/>
                  <a:gd name="connsiteX1" fmla="*/ 1884406 w 2644346"/>
                  <a:gd name="connsiteY1" fmla="*/ 61784 h 1099751"/>
                  <a:gd name="connsiteX2" fmla="*/ 1235676 w 2644346"/>
                  <a:gd name="connsiteY2" fmla="*/ 296562 h 1099751"/>
                  <a:gd name="connsiteX3" fmla="*/ 630195 w 2644346"/>
                  <a:gd name="connsiteY3" fmla="*/ 642551 h 1099751"/>
                  <a:gd name="connsiteX4" fmla="*/ 0 w 2644346"/>
                  <a:gd name="connsiteY4" fmla="*/ 1099751 h 1099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346" h="1099751">
                    <a:moveTo>
                      <a:pt x="2644346" y="0"/>
                    </a:moveTo>
                    <a:cubicBezTo>
                      <a:pt x="2381765" y="6178"/>
                      <a:pt x="2119184" y="12357"/>
                      <a:pt x="1884406" y="61784"/>
                    </a:cubicBezTo>
                    <a:cubicBezTo>
                      <a:pt x="1649628" y="111211"/>
                      <a:pt x="1444711" y="199768"/>
                      <a:pt x="1235676" y="296562"/>
                    </a:cubicBezTo>
                    <a:cubicBezTo>
                      <a:pt x="1026641" y="393356"/>
                      <a:pt x="836141" y="508686"/>
                      <a:pt x="630195" y="642551"/>
                    </a:cubicBezTo>
                    <a:cubicBezTo>
                      <a:pt x="424249" y="776416"/>
                      <a:pt x="212124" y="938083"/>
                      <a:pt x="0" y="1099751"/>
                    </a:cubicBezTo>
                  </a:path>
                </a:pathLst>
              </a:custGeom>
              <a:noFill/>
              <a:ln w="381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橢圓 59">
                <a:extLst>
                  <a:ext uri="{FF2B5EF4-FFF2-40B4-BE49-F238E27FC236}">
                    <a16:creationId xmlns:a16="http://schemas.microsoft.com/office/drawing/2014/main" id="{D27D845E-B8B4-4034-84FC-421B381469C8}"/>
                  </a:ext>
                </a:extLst>
              </p:cNvPr>
              <p:cNvSpPr/>
              <p:nvPr/>
            </p:nvSpPr>
            <p:spPr>
              <a:xfrm>
                <a:off x="7609460" y="1834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橢圓 60">
                <a:extLst>
                  <a:ext uri="{FF2B5EF4-FFF2-40B4-BE49-F238E27FC236}">
                    <a16:creationId xmlns:a16="http://schemas.microsoft.com/office/drawing/2014/main" id="{7D50AF4E-6F3F-451D-A0AB-CE4436104A53}"/>
                  </a:ext>
                </a:extLst>
              </p:cNvPr>
              <p:cNvSpPr/>
              <p:nvPr/>
            </p:nvSpPr>
            <p:spPr>
              <a:xfrm>
                <a:off x="6967152" y="2065474"/>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橢圓 61">
                <a:extLst>
                  <a:ext uri="{FF2B5EF4-FFF2-40B4-BE49-F238E27FC236}">
                    <a16:creationId xmlns:a16="http://schemas.microsoft.com/office/drawing/2014/main" id="{9144BB5E-9A77-4A1C-A7AA-48F7F380FD20}"/>
                  </a:ext>
                </a:extLst>
              </p:cNvPr>
              <p:cNvSpPr/>
              <p:nvPr/>
            </p:nvSpPr>
            <p:spPr>
              <a:xfrm>
                <a:off x="6355249" y="2410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橢圓 62">
                <a:extLst>
                  <a:ext uri="{FF2B5EF4-FFF2-40B4-BE49-F238E27FC236}">
                    <a16:creationId xmlns:a16="http://schemas.microsoft.com/office/drawing/2014/main" id="{16BD2631-CD4F-4480-9682-34DC9A2DEC8E}"/>
                  </a:ext>
                </a:extLst>
              </p:cNvPr>
              <p:cNvSpPr/>
              <p:nvPr/>
            </p:nvSpPr>
            <p:spPr>
              <a:xfrm>
                <a:off x="5729336" y="2860588"/>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4" name="直線單箭頭接點 63">
                <a:extLst>
                  <a:ext uri="{FF2B5EF4-FFF2-40B4-BE49-F238E27FC236}">
                    <a16:creationId xmlns:a16="http://schemas.microsoft.com/office/drawing/2014/main" id="{2C96B447-A367-4F11-B741-B44E02EC1EA8}"/>
                  </a:ext>
                </a:extLst>
              </p:cNvPr>
              <p:cNvCxnSpPr>
                <a:cxnSpLocks/>
              </p:cNvCxnSpPr>
              <p:nvPr/>
            </p:nvCxnSpPr>
            <p:spPr>
              <a:xfrm flipH="1">
                <a:off x="7210293" y="1899442"/>
                <a:ext cx="471167" cy="7953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967BF01C-4516-4983-9CE8-0A048B3E532A}"/>
                  </a:ext>
                </a:extLst>
              </p:cNvPr>
              <p:cNvCxnSpPr>
                <a:cxnSpLocks/>
              </p:cNvCxnSpPr>
              <p:nvPr/>
            </p:nvCxnSpPr>
            <p:spPr>
              <a:xfrm flipH="1">
                <a:off x="6613311" y="2137474"/>
                <a:ext cx="425843" cy="17118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C6F841B8-3578-439D-9CE3-73E7E8C69788}"/>
                  </a:ext>
                </a:extLst>
              </p:cNvPr>
              <p:cNvCxnSpPr>
                <a:cxnSpLocks/>
              </p:cNvCxnSpPr>
              <p:nvPr/>
            </p:nvCxnSpPr>
            <p:spPr>
              <a:xfrm flipH="1">
                <a:off x="6033873" y="2482977"/>
                <a:ext cx="393377" cy="21901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6EDAF115-BD30-4A5C-B16B-5DCDDC9CC7CB}"/>
                  </a:ext>
                </a:extLst>
              </p:cNvPr>
              <p:cNvCxnSpPr>
                <a:cxnSpLocks/>
              </p:cNvCxnSpPr>
              <p:nvPr/>
            </p:nvCxnSpPr>
            <p:spPr>
              <a:xfrm flipH="1">
                <a:off x="5471898" y="2926802"/>
                <a:ext cx="338749" cy="24704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9" name="橢圓 68">
                <a:extLst>
                  <a:ext uri="{FF2B5EF4-FFF2-40B4-BE49-F238E27FC236}">
                    <a16:creationId xmlns:a16="http://schemas.microsoft.com/office/drawing/2014/main" id="{F84F852F-106B-4124-ABB9-F8AB94740C0E}"/>
                  </a:ext>
                </a:extLst>
              </p:cNvPr>
              <p:cNvSpPr/>
              <p:nvPr/>
            </p:nvSpPr>
            <p:spPr>
              <a:xfrm>
                <a:off x="8368522" y="1752763"/>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0" name="直線單箭頭接點 69">
                <a:extLst>
                  <a:ext uri="{FF2B5EF4-FFF2-40B4-BE49-F238E27FC236}">
                    <a16:creationId xmlns:a16="http://schemas.microsoft.com/office/drawing/2014/main" id="{05C862B4-7642-4912-A043-865580798F8D}"/>
                  </a:ext>
                </a:extLst>
              </p:cNvPr>
              <p:cNvCxnSpPr>
                <a:cxnSpLocks/>
              </p:cNvCxnSpPr>
              <p:nvPr/>
            </p:nvCxnSpPr>
            <p:spPr>
              <a:xfrm flipH="1">
                <a:off x="7966747" y="1822243"/>
                <a:ext cx="47377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33ADE0F7-D162-41EE-A546-5C9129EA6835}"/>
                  </a:ext>
                </a:extLst>
              </p:cNvPr>
              <p:cNvCxnSpPr>
                <a:cxnSpLocks/>
                <a:endCxn id="72" idx="2"/>
              </p:cNvCxnSpPr>
              <p:nvPr/>
            </p:nvCxnSpPr>
            <p:spPr>
              <a:xfrm flipV="1">
                <a:off x="8438373" y="1208015"/>
                <a:ext cx="597223" cy="614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8FA7D1ED-1BC3-484E-8DDF-07A34E17CACE}"/>
                      </a:ext>
                    </a:extLst>
                  </p:cNvPr>
                  <p:cNvSpPr txBox="1"/>
                  <p:nvPr/>
                </p:nvSpPr>
                <p:spPr>
                  <a:xfrm>
                    <a:off x="8809639" y="838683"/>
                    <a:ext cx="4519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0</m:t>
                              </m:r>
                            </m:sub>
                          </m:sSub>
                        </m:oMath>
                      </m:oMathPara>
                    </a14:m>
                    <a:endParaRPr lang="zh-TW" altLang="en-US" dirty="0"/>
                  </a:p>
                </p:txBody>
              </p:sp>
            </mc:Choice>
            <mc:Fallback xmlns="">
              <p:sp>
                <p:nvSpPr>
                  <p:cNvPr id="29" name="文字方塊 28">
                    <a:extLst>
                      <a:ext uri="{FF2B5EF4-FFF2-40B4-BE49-F238E27FC236}">
                        <a16:creationId xmlns:a16="http://schemas.microsoft.com/office/drawing/2014/main" id="{DD285B72-1EB3-4432-A283-DC29E914AE74}"/>
                      </a:ext>
                    </a:extLst>
                  </p:cNvPr>
                  <p:cNvSpPr txBox="1">
                    <a:spLocks noRot="1" noChangeAspect="1" noMove="1" noResize="1" noEditPoints="1" noAdjustHandles="1" noChangeArrowheads="1" noChangeShapeType="1" noTextEdit="1"/>
                  </p:cNvSpPr>
                  <p:nvPr/>
                </p:nvSpPr>
                <p:spPr>
                  <a:xfrm>
                    <a:off x="8809639" y="838683"/>
                    <a:ext cx="451913" cy="369332"/>
                  </a:xfrm>
                  <a:prstGeom prst="rect">
                    <a:avLst/>
                  </a:prstGeom>
                  <a:blipFill>
                    <a:blip r:embed="rId6"/>
                    <a:stretch>
                      <a:fillRect r="-64865"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B721F59B-3650-4A7C-8696-7C3DD834FDFA}"/>
                      </a:ext>
                    </a:extLst>
                  </p:cNvPr>
                  <p:cNvSpPr txBox="1"/>
                  <p:nvPr/>
                </p:nvSpPr>
                <p:spPr>
                  <a:xfrm>
                    <a:off x="4822141" y="926017"/>
                    <a:ext cx="272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chemeClr val="accent1">
                                      <a:lumMod val="75000"/>
                                    </a:schemeClr>
                                  </a:solidFill>
                                  <a:latin typeface="Cambria Math" panose="02040503050406030204" pitchFamily="18" charset="0"/>
                                </a:rPr>
                              </m:ctrlPr>
                            </m:sSubPr>
                            <m:e>
                              <m:r>
                                <a:rPr lang="en-US" altLang="zh-TW" b="1" i="0" smtClean="0">
                                  <a:solidFill>
                                    <a:schemeClr val="accent1">
                                      <a:lumMod val="75000"/>
                                    </a:schemeClr>
                                  </a:solidFill>
                                  <a:latin typeface="Cambria Math" panose="02040503050406030204" pitchFamily="18" charset="0"/>
                                </a:rPr>
                                <m:t>𝐩</m:t>
                              </m:r>
                            </m:e>
                            <m:sub>
                              <m:r>
                                <a:rPr lang="en-US" altLang="zh-TW" b="0" i="1" smtClean="0">
                                  <a:solidFill>
                                    <a:schemeClr val="accent1">
                                      <a:lumMod val="75000"/>
                                    </a:schemeClr>
                                  </a:solidFill>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𝑖</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=1,2,3…</m:t>
                          </m:r>
                        </m:oMath>
                      </m:oMathPara>
                    </a14:m>
                    <a:endParaRPr lang="zh-TW" altLang="en-US" dirty="0"/>
                  </a:p>
                </p:txBody>
              </p:sp>
            </mc:Choice>
            <mc:Fallback xmlns="">
              <p:sp>
                <p:nvSpPr>
                  <p:cNvPr id="73" name="文字方塊 72">
                    <a:extLst>
                      <a:ext uri="{FF2B5EF4-FFF2-40B4-BE49-F238E27FC236}">
                        <a16:creationId xmlns:a16="http://schemas.microsoft.com/office/drawing/2014/main" id="{B721F59B-3650-4A7C-8696-7C3DD834FDFA}"/>
                      </a:ext>
                    </a:extLst>
                  </p:cNvPr>
                  <p:cNvSpPr txBox="1">
                    <a:spLocks noRot="1" noChangeAspect="1" noMove="1" noResize="1" noEditPoints="1" noAdjustHandles="1" noChangeArrowheads="1" noChangeShapeType="1" noTextEdit="1"/>
                  </p:cNvSpPr>
                  <p:nvPr/>
                </p:nvSpPr>
                <p:spPr>
                  <a:xfrm>
                    <a:off x="4822141" y="926017"/>
                    <a:ext cx="2720640" cy="369332"/>
                  </a:xfrm>
                  <a:prstGeom prst="rect">
                    <a:avLst/>
                  </a:prstGeom>
                  <a:blipFill>
                    <a:blip r:embed="rId7"/>
                    <a:stretch>
                      <a:fillRect/>
                    </a:stretch>
                  </a:blipFill>
                </p:spPr>
                <p:txBody>
                  <a:bodyPr/>
                  <a:lstStyle/>
                  <a:p>
                    <a:r>
                      <a:rPr lang="zh-TW" altLang="en-US">
                        <a:noFill/>
                      </a:rPr>
                      <a:t> </a:t>
                    </a:r>
                  </a:p>
                </p:txBody>
              </p:sp>
            </mc:Fallback>
          </mc:AlternateContent>
          <p:cxnSp>
            <p:nvCxnSpPr>
              <p:cNvPr id="75" name="直線接點 74">
                <a:extLst>
                  <a:ext uri="{FF2B5EF4-FFF2-40B4-BE49-F238E27FC236}">
                    <a16:creationId xmlns:a16="http://schemas.microsoft.com/office/drawing/2014/main" id="{D29950AA-3A12-44A7-B16C-3DD2A34DF550}"/>
                  </a:ext>
                </a:extLst>
              </p:cNvPr>
              <p:cNvCxnSpPr>
                <a:cxnSpLocks/>
                <a:stCxn id="73" idx="2"/>
                <a:endCxn id="60" idx="5"/>
              </p:cNvCxnSpPr>
              <p:nvPr/>
            </p:nvCxnSpPr>
            <p:spPr>
              <a:xfrm>
                <a:off x="6182461" y="1295349"/>
                <a:ext cx="1549911" cy="6625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5BD7D799-723A-4D02-B553-C9F5D1C73254}"/>
                  </a:ext>
                </a:extLst>
              </p:cNvPr>
              <p:cNvCxnSpPr>
                <a:cxnSpLocks/>
                <a:stCxn id="61" idx="1"/>
                <a:endCxn id="73" idx="2"/>
              </p:cNvCxnSpPr>
              <p:nvPr/>
            </p:nvCxnSpPr>
            <p:spPr>
              <a:xfrm flipH="1" flipV="1">
                <a:off x="6182461" y="1295349"/>
                <a:ext cx="805779" cy="7912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38DD7FFF-590D-4C61-9481-B7FA78737740}"/>
                  </a:ext>
                </a:extLst>
              </p:cNvPr>
              <p:cNvCxnSpPr>
                <a:cxnSpLocks/>
                <a:stCxn id="62" idx="0"/>
                <a:endCxn id="73" idx="2"/>
              </p:cNvCxnSpPr>
              <p:nvPr/>
            </p:nvCxnSpPr>
            <p:spPr>
              <a:xfrm flipH="1" flipV="1">
                <a:off x="6182461" y="1295349"/>
                <a:ext cx="244788" cy="11156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25DA57B8-BA85-4DAD-9EE8-0BD3A06714A1}"/>
                  </a:ext>
                </a:extLst>
              </p:cNvPr>
              <p:cNvCxnSpPr>
                <a:cxnSpLocks/>
                <a:stCxn id="63" idx="0"/>
                <a:endCxn id="73" idx="2"/>
              </p:cNvCxnSpPr>
              <p:nvPr/>
            </p:nvCxnSpPr>
            <p:spPr>
              <a:xfrm flipV="1">
                <a:off x="5801336" y="1295349"/>
                <a:ext cx="381125" cy="1565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 name="文字方塊 55">
              <a:extLst>
                <a:ext uri="{FF2B5EF4-FFF2-40B4-BE49-F238E27FC236}">
                  <a16:creationId xmlns:a16="http://schemas.microsoft.com/office/drawing/2014/main" id="{72EF2B81-0188-4B17-B043-956044909298}"/>
                </a:ext>
              </a:extLst>
            </p:cNvPr>
            <p:cNvSpPr txBox="1"/>
            <p:nvPr/>
          </p:nvSpPr>
          <p:spPr>
            <a:xfrm>
              <a:off x="4490540" y="3470340"/>
              <a:ext cx="1493381" cy="735640"/>
            </a:xfrm>
            <a:prstGeom prst="rect">
              <a:avLst/>
            </a:prstGeom>
            <a:noFill/>
          </p:spPr>
          <p:txBody>
            <a:bodyPr wrap="square" rtlCol="0">
              <a:spAutoFit/>
            </a:bodyPr>
            <a:lstStyle/>
            <a:p>
              <a:r>
                <a:rPr lang="en-US" altLang="zh-TW" dirty="0"/>
                <a:t>Dynamic obstacle</a:t>
              </a:r>
              <a:endParaRPr lang="zh-TW" altLang="en-US" dirty="0"/>
            </a:p>
          </p:txBody>
        </p:sp>
        <p:cxnSp>
          <p:nvCxnSpPr>
            <p:cNvPr id="57" name="直線接點 56">
              <a:extLst>
                <a:ext uri="{FF2B5EF4-FFF2-40B4-BE49-F238E27FC236}">
                  <a16:creationId xmlns:a16="http://schemas.microsoft.com/office/drawing/2014/main" id="{A5545A9C-98BC-4435-BB7D-ACF6B069AA26}"/>
                </a:ext>
              </a:extLst>
            </p:cNvPr>
            <p:cNvCxnSpPr>
              <a:cxnSpLocks/>
              <a:stCxn id="58" idx="5"/>
            </p:cNvCxnSpPr>
            <p:nvPr/>
          </p:nvCxnSpPr>
          <p:spPr>
            <a:xfrm>
              <a:off x="4727285" y="3414433"/>
              <a:ext cx="224538" cy="12955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41013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90" fill="hold"/>
                                        <p:tgtEl>
                                          <p:spTgt spid="10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28"/>
                </p:tgtEl>
              </p:cMediaNode>
            </p:video>
            <p:seq concurrent="1" nextAc="seek">
              <p:cTn id="8" restart="whenNotActive" fill="hold" evtFilter="cancelBubble" nodeType="interactiveSeq">
                <p:stCondLst>
                  <p:cond evt="onClick" delay="0">
                    <p:tgtEl>
                      <p:spTgt spid="10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28"/>
                                        </p:tgtEl>
                                      </p:cBhvr>
                                    </p:cmd>
                                  </p:childTnLst>
                                </p:cTn>
                              </p:par>
                            </p:childTnLst>
                          </p:cTn>
                        </p:par>
                      </p:childTnLst>
                    </p:cTn>
                  </p:par>
                </p:childTnLst>
              </p:cTn>
              <p:nextCondLst>
                <p:cond evt="onClick" delay="0">
                  <p:tgtEl>
                    <p:spTgt spid="102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13</a:t>
            </a:fld>
            <a:endParaRPr lang="zh-TW" altLang="en-US" sz="1400" dirty="0">
              <a:solidFill>
                <a:srgbClr val="6633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457869" y="1362265"/>
                <a:ext cx="5130800"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457869" y="1362265"/>
                <a:ext cx="5130800" cy="461665"/>
              </a:xfrm>
              <a:prstGeom prst="rect">
                <a:avLst/>
              </a:prstGeom>
              <a:blipFill>
                <a:blip r:embed="rId3"/>
                <a:stretch>
                  <a:fillRect l="-1781" t="-9211" b="-30263"/>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AC1F72E9-D442-45AA-BCBC-E1BBA1E1CDDF}"/>
              </a:ext>
            </a:extLst>
          </p:cNvPr>
          <p:cNvPicPr>
            <a:picLocks noChangeAspect="1"/>
          </p:cNvPicPr>
          <p:nvPr/>
        </p:nvPicPr>
        <p:blipFill>
          <a:blip r:embed="rId4"/>
          <a:stretch>
            <a:fillRect/>
          </a:stretch>
        </p:blipFill>
        <p:spPr>
          <a:xfrm>
            <a:off x="592223" y="1947250"/>
            <a:ext cx="3438525" cy="352425"/>
          </a:xfrm>
          <a:prstGeom prst="rect">
            <a:avLst/>
          </a:prstGeom>
        </p:spPr>
      </p:pic>
      <p:grpSp>
        <p:nvGrpSpPr>
          <p:cNvPr id="21" name="群組 20">
            <a:extLst>
              <a:ext uri="{FF2B5EF4-FFF2-40B4-BE49-F238E27FC236}">
                <a16:creationId xmlns:a16="http://schemas.microsoft.com/office/drawing/2014/main" id="{75F21519-AF87-4DAE-88E5-48EE1AFF4148}"/>
              </a:ext>
            </a:extLst>
          </p:cNvPr>
          <p:cNvGrpSpPr/>
          <p:nvPr/>
        </p:nvGrpSpPr>
        <p:grpSpPr>
          <a:xfrm>
            <a:off x="545446" y="4178961"/>
            <a:ext cx="4787299" cy="1663568"/>
            <a:chOff x="1502164" y="4246695"/>
            <a:chExt cx="4787299" cy="1663568"/>
          </a:xfrm>
        </p:grpSpPr>
        <p:sp>
          <p:nvSpPr>
            <p:cNvPr id="40" name="矩形: 剪去單一角落 39">
              <a:extLst>
                <a:ext uri="{FF2B5EF4-FFF2-40B4-BE49-F238E27FC236}">
                  <a16:creationId xmlns:a16="http://schemas.microsoft.com/office/drawing/2014/main" id="{350BC142-D81E-4941-AAF9-B2E210823148}"/>
                </a:ext>
              </a:extLst>
            </p:cNvPr>
            <p:cNvSpPr/>
            <p:nvPr/>
          </p:nvSpPr>
          <p:spPr>
            <a:xfrm>
              <a:off x="1502164" y="4599119"/>
              <a:ext cx="4787299" cy="1311144"/>
            </a:xfrm>
            <a:prstGeom prst="snip1Rect">
              <a:avLst>
                <a:gd name="adj" fmla="val 31619"/>
              </a:avLst>
            </a:prstGeom>
            <a:solidFill>
              <a:srgbClr val="CCCCFF"/>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6444C2F6-3E6E-417C-9361-77D04D4699C0}"/>
                </a:ext>
              </a:extLst>
            </p:cNvPr>
            <p:cNvSpPr/>
            <p:nvPr/>
          </p:nvSpPr>
          <p:spPr>
            <a:xfrm>
              <a:off x="1502165" y="4246695"/>
              <a:ext cx="2747896" cy="352424"/>
            </a:xfrm>
            <a:prstGeom prst="rect">
              <a:avLst/>
            </a:prstGeom>
            <a:solidFill>
              <a:srgbClr val="9933FF"/>
            </a:solidFill>
            <a:ln>
              <a:solidFill>
                <a:srgbClr val="66006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b="1" dirty="0"/>
                <a:t>Velocity change</a:t>
              </a:r>
            </a:p>
          </p:txBody>
        </p:sp>
      </p:grpSp>
      <p:sp>
        <p:nvSpPr>
          <p:cNvPr id="14" name="左大括弧 13">
            <a:extLst>
              <a:ext uri="{FF2B5EF4-FFF2-40B4-BE49-F238E27FC236}">
                <a16:creationId xmlns:a16="http://schemas.microsoft.com/office/drawing/2014/main" id="{AD5587AE-F554-45F9-AB88-0E428C425634}"/>
              </a:ext>
            </a:extLst>
          </p:cNvPr>
          <p:cNvSpPr/>
          <p:nvPr/>
        </p:nvSpPr>
        <p:spPr>
          <a:xfrm>
            <a:off x="330283" y="3042258"/>
            <a:ext cx="125597" cy="2320381"/>
          </a:xfrm>
          <a:prstGeom prst="leftBrace">
            <a:avLst>
              <a:gd name="adj1" fmla="val 107689"/>
              <a:gd name="adj2"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nvGrpSpPr>
          <p:cNvPr id="19" name="群組 18">
            <a:extLst>
              <a:ext uri="{FF2B5EF4-FFF2-40B4-BE49-F238E27FC236}">
                <a16:creationId xmlns:a16="http://schemas.microsoft.com/office/drawing/2014/main" id="{B982DC50-0DB4-4307-909A-27ABBBB192A3}"/>
              </a:ext>
            </a:extLst>
          </p:cNvPr>
          <p:cNvGrpSpPr/>
          <p:nvPr/>
        </p:nvGrpSpPr>
        <p:grpSpPr>
          <a:xfrm>
            <a:off x="557924" y="2389844"/>
            <a:ext cx="6677901" cy="1738185"/>
            <a:chOff x="1565442" y="2563451"/>
            <a:chExt cx="6535452" cy="1738185"/>
          </a:xfrm>
        </p:grpSpPr>
        <p:sp>
          <p:nvSpPr>
            <p:cNvPr id="15" name="矩形: 剪去單一角落 14">
              <a:extLst>
                <a:ext uri="{FF2B5EF4-FFF2-40B4-BE49-F238E27FC236}">
                  <a16:creationId xmlns:a16="http://schemas.microsoft.com/office/drawing/2014/main" id="{65CCF56E-E2A5-493E-A7AB-06680F3E50F6}"/>
                </a:ext>
              </a:extLst>
            </p:cNvPr>
            <p:cNvSpPr/>
            <p:nvPr/>
          </p:nvSpPr>
          <p:spPr>
            <a:xfrm>
              <a:off x="1565442" y="2915876"/>
              <a:ext cx="6535452" cy="1385760"/>
            </a:xfrm>
            <a:prstGeom prst="snip1Rect">
              <a:avLst>
                <a:gd name="adj" fmla="val 30064"/>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A3F8E26-9843-48DD-804D-50229D10BA1D}"/>
                </a:ext>
              </a:extLst>
            </p:cNvPr>
            <p:cNvSpPr/>
            <p:nvPr/>
          </p:nvSpPr>
          <p:spPr>
            <a:xfrm>
              <a:off x="1565443" y="2563451"/>
              <a:ext cx="2786424" cy="352425"/>
            </a:xfrm>
            <a:prstGeom prst="rect">
              <a:avLst/>
            </a:prstGeom>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b="1" dirty="0"/>
                <a:t>Way point distances</a:t>
              </a:r>
            </a:p>
          </p:txBody>
        </p:sp>
      </p:grpSp>
      <p:cxnSp>
        <p:nvCxnSpPr>
          <p:cNvPr id="97" name="直線接點 96">
            <a:extLst>
              <a:ext uri="{FF2B5EF4-FFF2-40B4-BE49-F238E27FC236}">
                <a16:creationId xmlns:a16="http://schemas.microsoft.com/office/drawing/2014/main" id="{5082AEF6-5CE9-4C32-9E1B-64FDF99561AD}"/>
              </a:ext>
            </a:extLst>
          </p:cNvPr>
          <p:cNvCxnSpPr>
            <a:cxnSpLocks/>
          </p:cNvCxnSpPr>
          <p:nvPr/>
        </p:nvCxnSpPr>
        <p:spPr>
          <a:xfrm>
            <a:off x="7423812" y="1477394"/>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5" name="群組 94">
            <a:extLst>
              <a:ext uri="{FF2B5EF4-FFF2-40B4-BE49-F238E27FC236}">
                <a16:creationId xmlns:a16="http://schemas.microsoft.com/office/drawing/2014/main" id="{31B48009-5667-414B-B73D-1F8A6FF12037}"/>
              </a:ext>
            </a:extLst>
          </p:cNvPr>
          <p:cNvGrpSpPr/>
          <p:nvPr/>
        </p:nvGrpSpPr>
        <p:grpSpPr>
          <a:xfrm rot="2716456">
            <a:off x="10386034" y="3969326"/>
            <a:ext cx="1080000" cy="1080000"/>
            <a:chOff x="1337734" y="753534"/>
            <a:chExt cx="1080000" cy="1080000"/>
          </a:xfrm>
        </p:grpSpPr>
        <p:sp>
          <p:nvSpPr>
            <p:cNvPr id="129" name="橢圓 128">
              <a:extLst>
                <a:ext uri="{FF2B5EF4-FFF2-40B4-BE49-F238E27FC236}">
                  <a16:creationId xmlns:a16="http://schemas.microsoft.com/office/drawing/2014/main" id="{A600F6E2-5B83-4A9E-810E-25932D578867}"/>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30" name="橢圓 129">
              <a:extLst>
                <a:ext uri="{FF2B5EF4-FFF2-40B4-BE49-F238E27FC236}">
                  <a16:creationId xmlns:a16="http://schemas.microsoft.com/office/drawing/2014/main" id="{A2184003-F6EE-4BF6-8F5F-5FCFA0E44AEB}"/>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98" name="群組 97">
            <a:extLst>
              <a:ext uri="{FF2B5EF4-FFF2-40B4-BE49-F238E27FC236}">
                <a16:creationId xmlns:a16="http://schemas.microsoft.com/office/drawing/2014/main" id="{C92F81CF-D44B-40BB-BD9F-74460FF500A2}"/>
              </a:ext>
            </a:extLst>
          </p:cNvPr>
          <p:cNvGrpSpPr/>
          <p:nvPr/>
        </p:nvGrpSpPr>
        <p:grpSpPr>
          <a:xfrm rot="2716456">
            <a:off x="9580456" y="3341679"/>
            <a:ext cx="1080000" cy="1080000"/>
            <a:chOff x="1337734" y="753534"/>
            <a:chExt cx="1080000" cy="1080000"/>
          </a:xfrm>
        </p:grpSpPr>
        <p:sp>
          <p:nvSpPr>
            <p:cNvPr id="127" name="橢圓 126">
              <a:extLst>
                <a:ext uri="{FF2B5EF4-FFF2-40B4-BE49-F238E27FC236}">
                  <a16:creationId xmlns:a16="http://schemas.microsoft.com/office/drawing/2014/main" id="{4248BC35-8303-4B99-B6E0-0D6DAB3F0AB1}"/>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8" name="橢圓 127">
              <a:extLst>
                <a:ext uri="{FF2B5EF4-FFF2-40B4-BE49-F238E27FC236}">
                  <a16:creationId xmlns:a16="http://schemas.microsoft.com/office/drawing/2014/main" id="{0FB27261-20F3-4E5D-99DD-5226328CE1A5}"/>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99" name="群組 98">
            <a:extLst>
              <a:ext uri="{FF2B5EF4-FFF2-40B4-BE49-F238E27FC236}">
                <a16:creationId xmlns:a16="http://schemas.microsoft.com/office/drawing/2014/main" id="{1905F085-B177-44EB-943C-B0B322024676}"/>
              </a:ext>
            </a:extLst>
          </p:cNvPr>
          <p:cNvGrpSpPr/>
          <p:nvPr/>
        </p:nvGrpSpPr>
        <p:grpSpPr>
          <a:xfrm rot="2716456">
            <a:off x="8941101" y="2651960"/>
            <a:ext cx="1080000" cy="1080000"/>
            <a:chOff x="1337734" y="753534"/>
            <a:chExt cx="1080000" cy="1080000"/>
          </a:xfrm>
        </p:grpSpPr>
        <p:sp>
          <p:nvSpPr>
            <p:cNvPr id="125" name="橢圓 124">
              <a:extLst>
                <a:ext uri="{FF2B5EF4-FFF2-40B4-BE49-F238E27FC236}">
                  <a16:creationId xmlns:a16="http://schemas.microsoft.com/office/drawing/2014/main" id="{331886A0-4764-4FFF-A368-C5DBA36CB2E3}"/>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6" name="橢圓 125">
              <a:extLst>
                <a:ext uri="{FF2B5EF4-FFF2-40B4-BE49-F238E27FC236}">
                  <a16:creationId xmlns:a16="http://schemas.microsoft.com/office/drawing/2014/main" id="{C672B871-B712-4767-8D5C-FCC734764C50}"/>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0" name="群組 99">
            <a:extLst>
              <a:ext uri="{FF2B5EF4-FFF2-40B4-BE49-F238E27FC236}">
                <a16:creationId xmlns:a16="http://schemas.microsoft.com/office/drawing/2014/main" id="{7CBFAA8C-B2ED-48D4-8799-995FD221A38B}"/>
              </a:ext>
            </a:extLst>
          </p:cNvPr>
          <p:cNvGrpSpPr/>
          <p:nvPr/>
        </p:nvGrpSpPr>
        <p:grpSpPr>
          <a:xfrm rot="2716456">
            <a:off x="8311899" y="1875239"/>
            <a:ext cx="1080000" cy="1080000"/>
            <a:chOff x="1337734" y="753534"/>
            <a:chExt cx="1080000" cy="1080000"/>
          </a:xfrm>
        </p:grpSpPr>
        <p:sp>
          <p:nvSpPr>
            <p:cNvPr id="123" name="橢圓 122">
              <a:extLst>
                <a:ext uri="{FF2B5EF4-FFF2-40B4-BE49-F238E27FC236}">
                  <a16:creationId xmlns:a16="http://schemas.microsoft.com/office/drawing/2014/main" id="{CE3FD106-9A53-4DAD-8109-53DC77E0A3F1}"/>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4" name="橢圓 123">
              <a:extLst>
                <a:ext uri="{FF2B5EF4-FFF2-40B4-BE49-F238E27FC236}">
                  <a16:creationId xmlns:a16="http://schemas.microsoft.com/office/drawing/2014/main" id="{859048A6-5201-4BAB-A1FF-B85A925E5DF8}"/>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1" name="群組 100">
            <a:extLst>
              <a:ext uri="{FF2B5EF4-FFF2-40B4-BE49-F238E27FC236}">
                <a16:creationId xmlns:a16="http://schemas.microsoft.com/office/drawing/2014/main" id="{163FAD84-CF38-4C23-BA5F-23A2DE05E19B}"/>
              </a:ext>
            </a:extLst>
          </p:cNvPr>
          <p:cNvGrpSpPr/>
          <p:nvPr/>
        </p:nvGrpSpPr>
        <p:grpSpPr>
          <a:xfrm rot="2716456">
            <a:off x="7874982" y="995131"/>
            <a:ext cx="1080000" cy="1080000"/>
            <a:chOff x="1337734" y="753534"/>
            <a:chExt cx="1080000" cy="1080000"/>
          </a:xfrm>
        </p:grpSpPr>
        <p:sp>
          <p:nvSpPr>
            <p:cNvPr id="121" name="橢圓 120">
              <a:extLst>
                <a:ext uri="{FF2B5EF4-FFF2-40B4-BE49-F238E27FC236}">
                  <a16:creationId xmlns:a16="http://schemas.microsoft.com/office/drawing/2014/main" id="{2C36D070-0F09-4AA0-A05F-BB047A3FDCB7}"/>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2" name="橢圓 121">
              <a:extLst>
                <a:ext uri="{FF2B5EF4-FFF2-40B4-BE49-F238E27FC236}">
                  <a16:creationId xmlns:a16="http://schemas.microsoft.com/office/drawing/2014/main" id="{E9130874-C8ED-4B9A-8C5B-1AD278AFF76E}"/>
                </a:ext>
              </a:extLst>
            </p:cNvPr>
            <p:cNvSpPr/>
            <p:nvPr/>
          </p:nvSpPr>
          <p:spPr>
            <a:xfrm rot="918411">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2" name="群組 101">
            <a:extLst>
              <a:ext uri="{FF2B5EF4-FFF2-40B4-BE49-F238E27FC236}">
                <a16:creationId xmlns:a16="http://schemas.microsoft.com/office/drawing/2014/main" id="{C9287148-C024-4AC4-A936-1A7B6B0D6096}"/>
              </a:ext>
            </a:extLst>
          </p:cNvPr>
          <p:cNvGrpSpPr/>
          <p:nvPr/>
        </p:nvGrpSpPr>
        <p:grpSpPr>
          <a:xfrm rot="2716456">
            <a:off x="7730350" y="81751"/>
            <a:ext cx="1080000" cy="1080000"/>
            <a:chOff x="1337734" y="753534"/>
            <a:chExt cx="1080000" cy="1080000"/>
          </a:xfrm>
        </p:grpSpPr>
        <p:sp>
          <p:nvSpPr>
            <p:cNvPr id="119" name="橢圓 118">
              <a:extLst>
                <a:ext uri="{FF2B5EF4-FFF2-40B4-BE49-F238E27FC236}">
                  <a16:creationId xmlns:a16="http://schemas.microsoft.com/office/drawing/2014/main" id="{1B5C401D-5BD0-4335-BDBB-6B87C7321F59}"/>
                </a:ext>
              </a:extLst>
            </p:cNvPr>
            <p:cNvSpPr/>
            <p:nvPr/>
          </p:nvSpPr>
          <p:spPr>
            <a:xfrm>
              <a:off x="1337734" y="753534"/>
              <a:ext cx="1080000" cy="1080000"/>
            </a:xfrm>
            <a:prstGeom prst="ellipse">
              <a:avLst/>
            </a:prstGeom>
            <a:solidFill>
              <a:schemeClr val="accent6">
                <a:lumMod val="60000"/>
                <a:lumOff val="40000"/>
              </a:scheme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0" name="橢圓 119">
              <a:extLst>
                <a:ext uri="{FF2B5EF4-FFF2-40B4-BE49-F238E27FC236}">
                  <a16:creationId xmlns:a16="http://schemas.microsoft.com/office/drawing/2014/main" id="{E6D5F58C-EFEA-4761-AB3B-664E6BB535D3}"/>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E42ED27E-1ACA-440B-9CDB-EA19E0F0AD43}"/>
                  </a:ext>
                </a:extLst>
              </p:cNvPr>
              <p:cNvSpPr txBox="1"/>
              <p:nvPr/>
            </p:nvSpPr>
            <p:spPr>
              <a:xfrm>
                <a:off x="8180880" y="236268"/>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oMath>
                  </m:oMathPara>
                </a14:m>
                <a:endParaRPr lang="zh-TW" altLang="en-US" dirty="0">
                  <a:solidFill>
                    <a:srgbClr val="FF0000"/>
                  </a:solidFill>
                </a:endParaRPr>
              </a:p>
            </p:txBody>
          </p:sp>
        </mc:Choice>
        <mc:Fallback xmlns="">
          <p:sp>
            <p:nvSpPr>
              <p:cNvPr id="103" name="文字方塊 102">
                <a:extLst>
                  <a:ext uri="{FF2B5EF4-FFF2-40B4-BE49-F238E27FC236}">
                    <a16:creationId xmlns:a16="http://schemas.microsoft.com/office/drawing/2014/main" id="{E42ED27E-1ACA-440B-9CDB-EA19E0F0AD43}"/>
                  </a:ext>
                </a:extLst>
              </p:cNvPr>
              <p:cNvSpPr txBox="1">
                <a:spLocks noRot="1" noChangeAspect="1" noMove="1" noResize="1" noEditPoints="1" noAdjustHandles="1" noChangeArrowheads="1" noChangeShapeType="1" noTextEdit="1"/>
              </p:cNvSpPr>
              <p:nvPr/>
            </p:nvSpPr>
            <p:spPr>
              <a:xfrm>
                <a:off x="8180880" y="236268"/>
                <a:ext cx="254000" cy="369332"/>
              </a:xfrm>
              <a:prstGeom prst="rect">
                <a:avLst/>
              </a:prstGeom>
              <a:blipFill>
                <a:blip r:embed="rId24"/>
                <a:stretch>
                  <a:fillRect r="-52381"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529413BB-73A7-4528-B87A-7D301145AD10}"/>
                  </a:ext>
                </a:extLst>
              </p:cNvPr>
              <p:cNvSpPr txBox="1"/>
              <p:nvPr/>
            </p:nvSpPr>
            <p:spPr>
              <a:xfrm>
                <a:off x="8260929" y="704188"/>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1</m:t>
                          </m:r>
                        </m:sub>
                      </m:sSub>
                    </m:oMath>
                  </m:oMathPara>
                </a14:m>
                <a:endParaRPr lang="zh-TW" altLang="en-US" dirty="0">
                  <a:solidFill>
                    <a:srgbClr val="7030A0"/>
                  </a:solidFill>
                </a:endParaRPr>
              </a:p>
            </p:txBody>
          </p:sp>
        </mc:Choice>
        <mc:Fallback xmlns="">
          <p:sp>
            <p:nvSpPr>
              <p:cNvPr id="104" name="文字方塊 103">
                <a:extLst>
                  <a:ext uri="{FF2B5EF4-FFF2-40B4-BE49-F238E27FC236}">
                    <a16:creationId xmlns:a16="http://schemas.microsoft.com/office/drawing/2014/main" id="{529413BB-73A7-4528-B87A-7D301145AD10}"/>
                  </a:ext>
                </a:extLst>
              </p:cNvPr>
              <p:cNvSpPr txBox="1">
                <a:spLocks noRot="1" noChangeAspect="1" noMove="1" noResize="1" noEditPoints="1" noAdjustHandles="1" noChangeArrowheads="1" noChangeShapeType="1" noTextEdit="1"/>
              </p:cNvSpPr>
              <p:nvPr/>
            </p:nvSpPr>
            <p:spPr>
              <a:xfrm>
                <a:off x="8260929" y="704188"/>
                <a:ext cx="254000" cy="369332"/>
              </a:xfrm>
              <a:prstGeom prst="rect">
                <a:avLst/>
              </a:prstGeom>
              <a:blipFill>
                <a:blip r:embed="rId25"/>
                <a:stretch>
                  <a:fillRect r="-40476" b="-1667"/>
                </a:stretch>
              </a:blipFill>
            </p:spPr>
            <p:txBody>
              <a:bodyPr/>
              <a:lstStyle/>
              <a:p>
                <a:r>
                  <a:rPr lang="zh-TW" altLang="en-US">
                    <a:noFill/>
                  </a:rPr>
                  <a:t> </a:t>
                </a:r>
              </a:p>
            </p:txBody>
          </p:sp>
        </mc:Fallback>
      </mc:AlternateContent>
      <p:cxnSp>
        <p:nvCxnSpPr>
          <p:cNvPr id="105" name="直線單箭頭接點 104">
            <a:extLst>
              <a:ext uri="{FF2B5EF4-FFF2-40B4-BE49-F238E27FC236}">
                <a16:creationId xmlns:a16="http://schemas.microsoft.com/office/drawing/2014/main" id="{1202B7C7-4F8F-48F1-919B-6743CB51C1E4}"/>
              </a:ext>
            </a:extLst>
          </p:cNvPr>
          <p:cNvCxnSpPr>
            <a:cxnSpLocks/>
            <a:stCxn id="120" idx="5"/>
          </p:cNvCxnSpPr>
          <p:nvPr/>
        </p:nvCxnSpPr>
        <p:spPr>
          <a:xfrm rot="2716456">
            <a:off x="7988418" y="847771"/>
            <a:ext cx="694843" cy="50181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F09F0862-494A-464C-9BCD-40512CA1F57E}"/>
              </a:ext>
            </a:extLst>
          </p:cNvPr>
          <p:cNvCxnSpPr>
            <a:cxnSpLocks/>
            <a:stCxn id="122" idx="6"/>
          </p:cNvCxnSpPr>
          <p:nvPr/>
        </p:nvCxnSpPr>
        <p:spPr>
          <a:xfrm rot="2716456">
            <a:off x="8207802" y="1846307"/>
            <a:ext cx="867771" cy="2946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47228C36-7A53-4F76-8913-A86D8AEA6E20}"/>
                  </a:ext>
                </a:extLst>
              </p:cNvPr>
              <p:cNvSpPr txBox="1"/>
              <p:nvPr/>
            </p:nvSpPr>
            <p:spPr>
              <a:xfrm>
                <a:off x="8408399" y="1212186"/>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1</m:t>
                          </m:r>
                        </m:sub>
                      </m:sSub>
                    </m:oMath>
                  </m:oMathPara>
                </a14:m>
                <a:endParaRPr lang="zh-TW" altLang="en-US" dirty="0">
                  <a:solidFill>
                    <a:srgbClr val="FF0000"/>
                  </a:solidFill>
                </a:endParaRPr>
              </a:p>
            </p:txBody>
          </p:sp>
        </mc:Choice>
        <mc:Fallback xmlns="">
          <p:sp>
            <p:nvSpPr>
              <p:cNvPr id="107" name="文字方塊 106">
                <a:extLst>
                  <a:ext uri="{FF2B5EF4-FFF2-40B4-BE49-F238E27FC236}">
                    <a16:creationId xmlns:a16="http://schemas.microsoft.com/office/drawing/2014/main" id="{47228C36-7A53-4F76-8913-A86D8AEA6E20}"/>
                  </a:ext>
                </a:extLst>
              </p:cNvPr>
              <p:cNvSpPr txBox="1">
                <a:spLocks noRot="1" noChangeAspect="1" noMove="1" noResize="1" noEditPoints="1" noAdjustHandles="1" noChangeArrowheads="1" noChangeShapeType="1" noTextEdit="1"/>
              </p:cNvSpPr>
              <p:nvPr/>
            </p:nvSpPr>
            <p:spPr>
              <a:xfrm>
                <a:off x="8408399" y="1212186"/>
                <a:ext cx="254000" cy="369332"/>
              </a:xfrm>
              <a:prstGeom prst="rect">
                <a:avLst/>
              </a:prstGeom>
              <a:blipFill>
                <a:blip r:embed="rId26"/>
                <a:stretch>
                  <a:fillRect r="-50000"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a:extLst>
                  <a:ext uri="{FF2B5EF4-FFF2-40B4-BE49-F238E27FC236}">
                    <a16:creationId xmlns:a16="http://schemas.microsoft.com/office/drawing/2014/main" id="{A856B8D5-01E6-427B-B7E1-AEE0FEF03971}"/>
                  </a:ext>
                </a:extLst>
              </p:cNvPr>
              <p:cNvSpPr txBox="1"/>
              <p:nvPr/>
            </p:nvSpPr>
            <p:spPr>
              <a:xfrm>
                <a:off x="8461592" y="152408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2</m:t>
                          </m:r>
                        </m:sub>
                      </m:sSub>
                    </m:oMath>
                  </m:oMathPara>
                </a14:m>
                <a:endParaRPr lang="zh-TW" altLang="en-US" dirty="0">
                  <a:solidFill>
                    <a:srgbClr val="7030A0"/>
                  </a:solidFill>
                </a:endParaRPr>
              </a:p>
            </p:txBody>
          </p:sp>
        </mc:Choice>
        <mc:Fallback xmlns="">
          <p:sp>
            <p:nvSpPr>
              <p:cNvPr id="108" name="文字方塊 107">
                <a:extLst>
                  <a:ext uri="{FF2B5EF4-FFF2-40B4-BE49-F238E27FC236}">
                    <a16:creationId xmlns:a16="http://schemas.microsoft.com/office/drawing/2014/main" id="{A856B8D5-01E6-427B-B7E1-AEE0FEF03971}"/>
                  </a:ext>
                </a:extLst>
              </p:cNvPr>
              <p:cNvSpPr txBox="1">
                <a:spLocks noRot="1" noChangeAspect="1" noMove="1" noResize="1" noEditPoints="1" noAdjustHandles="1" noChangeArrowheads="1" noChangeShapeType="1" noTextEdit="1"/>
              </p:cNvSpPr>
              <p:nvPr/>
            </p:nvSpPr>
            <p:spPr>
              <a:xfrm>
                <a:off x="8461592" y="1524084"/>
                <a:ext cx="254000" cy="369332"/>
              </a:xfrm>
              <a:prstGeom prst="rect">
                <a:avLst/>
              </a:prstGeom>
              <a:blipFill>
                <a:blip r:embed="rId27"/>
                <a:stretch>
                  <a:fillRect r="-42857"/>
                </a:stretch>
              </a:blipFill>
            </p:spPr>
            <p:txBody>
              <a:bodyPr/>
              <a:lstStyle/>
              <a:p>
                <a:r>
                  <a:rPr lang="zh-TW" altLang="en-US">
                    <a:noFill/>
                  </a:rPr>
                  <a:t> </a:t>
                </a:r>
              </a:p>
            </p:txBody>
          </p:sp>
        </mc:Fallback>
      </mc:AlternateContent>
      <p:cxnSp>
        <p:nvCxnSpPr>
          <p:cNvPr id="109" name="直線單箭頭接點 108">
            <a:extLst>
              <a:ext uri="{FF2B5EF4-FFF2-40B4-BE49-F238E27FC236}">
                <a16:creationId xmlns:a16="http://schemas.microsoft.com/office/drawing/2014/main" id="{948DBABC-87BE-43D1-87CA-1D3EABA7740A}"/>
              </a:ext>
            </a:extLst>
          </p:cNvPr>
          <p:cNvCxnSpPr>
            <a:cxnSpLocks/>
            <a:stCxn id="124" idx="6"/>
          </p:cNvCxnSpPr>
          <p:nvPr/>
        </p:nvCxnSpPr>
        <p:spPr>
          <a:xfrm rot="2716456">
            <a:off x="8718921" y="2762447"/>
            <a:ext cx="912241" cy="9955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09787C5F-CCCC-4649-AC64-725DF91FE153}"/>
                  </a:ext>
                </a:extLst>
              </p:cNvPr>
              <p:cNvSpPr txBox="1"/>
              <p:nvPr/>
            </p:nvSpPr>
            <p:spPr>
              <a:xfrm>
                <a:off x="8818382" y="2046543"/>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2</m:t>
                          </m:r>
                        </m:sub>
                      </m:sSub>
                    </m:oMath>
                  </m:oMathPara>
                </a14:m>
                <a:endParaRPr lang="zh-TW" altLang="en-US" dirty="0">
                  <a:solidFill>
                    <a:srgbClr val="FF0000"/>
                  </a:solidFill>
                </a:endParaRPr>
              </a:p>
            </p:txBody>
          </p:sp>
        </mc:Choice>
        <mc:Fallback xmlns="">
          <p:sp>
            <p:nvSpPr>
              <p:cNvPr id="110" name="文字方塊 109">
                <a:extLst>
                  <a:ext uri="{FF2B5EF4-FFF2-40B4-BE49-F238E27FC236}">
                    <a16:creationId xmlns:a16="http://schemas.microsoft.com/office/drawing/2014/main" id="{09787C5F-CCCC-4649-AC64-725DF91FE153}"/>
                  </a:ext>
                </a:extLst>
              </p:cNvPr>
              <p:cNvSpPr txBox="1">
                <a:spLocks noRot="1" noChangeAspect="1" noMove="1" noResize="1" noEditPoints="1" noAdjustHandles="1" noChangeArrowheads="1" noChangeShapeType="1" noTextEdit="1"/>
              </p:cNvSpPr>
              <p:nvPr/>
            </p:nvSpPr>
            <p:spPr>
              <a:xfrm>
                <a:off x="8818382" y="2046543"/>
                <a:ext cx="254000" cy="369332"/>
              </a:xfrm>
              <a:prstGeom prst="rect">
                <a:avLst/>
              </a:prstGeom>
              <a:blipFill>
                <a:blip r:embed="rId28"/>
                <a:stretch>
                  <a:fillRect r="-53659"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84854707-2ADC-4AA0-B436-24AC2A6E6377}"/>
                  </a:ext>
                </a:extLst>
              </p:cNvPr>
              <p:cNvSpPr txBox="1"/>
              <p:nvPr/>
            </p:nvSpPr>
            <p:spPr>
              <a:xfrm>
                <a:off x="8962968" y="239112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3</m:t>
                          </m:r>
                        </m:sub>
                      </m:sSub>
                    </m:oMath>
                  </m:oMathPara>
                </a14:m>
                <a:endParaRPr lang="zh-TW" altLang="en-US" dirty="0">
                  <a:solidFill>
                    <a:srgbClr val="7030A0"/>
                  </a:solidFill>
                </a:endParaRPr>
              </a:p>
            </p:txBody>
          </p:sp>
        </mc:Choice>
        <mc:Fallback xmlns="">
          <p:sp>
            <p:nvSpPr>
              <p:cNvPr id="111" name="文字方塊 110">
                <a:extLst>
                  <a:ext uri="{FF2B5EF4-FFF2-40B4-BE49-F238E27FC236}">
                    <a16:creationId xmlns:a16="http://schemas.microsoft.com/office/drawing/2014/main" id="{84854707-2ADC-4AA0-B436-24AC2A6E6377}"/>
                  </a:ext>
                </a:extLst>
              </p:cNvPr>
              <p:cNvSpPr txBox="1">
                <a:spLocks noRot="1" noChangeAspect="1" noMove="1" noResize="1" noEditPoints="1" noAdjustHandles="1" noChangeArrowheads="1" noChangeShapeType="1" noTextEdit="1"/>
              </p:cNvSpPr>
              <p:nvPr/>
            </p:nvSpPr>
            <p:spPr>
              <a:xfrm>
                <a:off x="8962968" y="2391124"/>
                <a:ext cx="254000" cy="369332"/>
              </a:xfrm>
              <a:prstGeom prst="rect">
                <a:avLst/>
              </a:prstGeom>
              <a:blipFill>
                <a:blip r:embed="rId29"/>
                <a:stretch>
                  <a:fillRect r="-428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3A7A0C41-45AD-497A-9944-F6783FAAC266}"/>
                  </a:ext>
                </a:extLst>
              </p:cNvPr>
              <p:cNvSpPr txBox="1"/>
              <p:nvPr/>
            </p:nvSpPr>
            <p:spPr>
              <a:xfrm>
                <a:off x="9474471" y="280167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3</m:t>
                          </m:r>
                        </m:sub>
                      </m:sSub>
                    </m:oMath>
                  </m:oMathPara>
                </a14:m>
                <a:endParaRPr lang="zh-TW" altLang="en-US" dirty="0">
                  <a:solidFill>
                    <a:srgbClr val="FF0000"/>
                  </a:solidFill>
                </a:endParaRPr>
              </a:p>
            </p:txBody>
          </p:sp>
        </mc:Choice>
        <mc:Fallback xmlns="">
          <p:sp>
            <p:nvSpPr>
              <p:cNvPr id="112" name="文字方塊 111">
                <a:extLst>
                  <a:ext uri="{FF2B5EF4-FFF2-40B4-BE49-F238E27FC236}">
                    <a16:creationId xmlns:a16="http://schemas.microsoft.com/office/drawing/2014/main" id="{3A7A0C41-45AD-497A-9944-F6783FAAC266}"/>
                  </a:ext>
                </a:extLst>
              </p:cNvPr>
              <p:cNvSpPr txBox="1">
                <a:spLocks noRot="1" noChangeAspect="1" noMove="1" noResize="1" noEditPoints="1" noAdjustHandles="1" noChangeArrowheads="1" noChangeShapeType="1" noTextEdit="1"/>
              </p:cNvSpPr>
              <p:nvPr/>
            </p:nvSpPr>
            <p:spPr>
              <a:xfrm>
                <a:off x="9474471" y="2801674"/>
                <a:ext cx="254000" cy="369332"/>
              </a:xfrm>
              <a:prstGeom prst="rect">
                <a:avLst/>
              </a:prstGeom>
              <a:blipFill>
                <a:blip r:embed="rId30"/>
                <a:stretch>
                  <a:fillRect r="-52381"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A1714ED3-ABE8-4642-B07C-9D86D983BE67}"/>
                  </a:ext>
                </a:extLst>
              </p:cNvPr>
              <p:cNvSpPr txBox="1"/>
              <p:nvPr/>
            </p:nvSpPr>
            <p:spPr>
              <a:xfrm>
                <a:off x="9606248" y="3126710"/>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4</m:t>
                          </m:r>
                        </m:sub>
                      </m:sSub>
                    </m:oMath>
                  </m:oMathPara>
                </a14:m>
                <a:endParaRPr lang="zh-TW" altLang="en-US" dirty="0">
                  <a:solidFill>
                    <a:srgbClr val="7030A0"/>
                  </a:solidFill>
                </a:endParaRPr>
              </a:p>
            </p:txBody>
          </p:sp>
        </mc:Choice>
        <mc:Fallback xmlns="">
          <p:sp>
            <p:nvSpPr>
              <p:cNvPr id="113" name="文字方塊 112">
                <a:extLst>
                  <a:ext uri="{FF2B5EF4-FFF2-40B4-BE49-F238E27FC236}">
                    <a16:creationId xmlns:a16="http://schemas.microsoft.com/office/drawing/2014/main" id="{A1714ED3-ABE8-4642-B07C-9D86D983BE67}"/>
                  </a:ext>
                </a:extLst>
              </p:cNvPr>
              <p:cNvSpPr txBox="1">
                <a:spLocks noRot="1" noChangeAspect="1" noMove="1" noResize="1" noEditPoints="1" noAdjustHandles="1" noChangeArrowheads="1" noChangeShapeType="1" noTextEdit="1"/>
              </p:cNvSpPr>
              <p:nvPr/>
            </p:nvSpPr>
            <p:spPr>
              <a:xfrm>
                <a:off x="9606248" y="3126710"/>
                <a:ext cx="254000" cy="369332"/>
              </a:xfrm>
              <a:prstGeom prst="rect">
                <a:avLst/>
              </a:prstGeom>
              <a:blipFill>
                <a:blip r:embed="rId31"/>
                <a:stretch>
                  <a:fillRect r="-43902" b="-1667"/>
                </a:stretch>
              </a:blipFill>
            </p:spPr>
            <p:txBody>
              <a:bodyPr/>
              <a:lstStyle/>
              <a:p>
                <a:r>
                  <a:rPr lang="zh-TW" altLang="en-US">
                    <a:noFill/>
                  </a:rPr>
                  <a:t> </a:t>
                </a:r>
              </a:p>
            </p:txBody>
          </p:sp>
        </mc:Fallback>
      </mc:AlternateContent>
      <p:cxnSp>
        <p:nvCxnSpPr>
          <p:cNvPr id="114" name="直線單箭頭接點 113">
            <a:extLst>
              <a:ext uri="{FF2B5EF4-FFF2-40B4-BE49-F238E27FC236}">
                <a16:creationId xmlns:a16="http://schemas.microsoft.com/office/drawing/2014/main" id="{5359B97A-5A26-499B-B085-336B00328A05}"/>
              </a:ext>
            </a:extLst>
          </p:cNvPr>
          <p:cNvCxnSpPr>
            <a:cxnSpLocks/>
            <a:stCxn id="126" idx="6"/>
          </p:cNvCxnSpPr>
          <p:nvPr/>
        </p:nvCxnSpPr>
        <p:spPr>
          <a:xfrm rot="2716456">
            <a:off x="9378222" y="3535431"/>
            <a:ext cx="873180" cy="3111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文字方塊 114">
                <a:extLst>
                  <a:ext uri="{FF2B5EF4-FFF2-40B4-BE49-F238E27FC236}">
                    <a16:creationId xmlns:a16="http://schemas.microsoft.com/office/drawing/2014/main" id="{9E387ABF-57C6-4B31-A109-C3593BAEBF0B}"/>
                  </a:ext>
                </a:extLst>
              </p:cNvPr>
              <p:cNvSpPr txBox="1"/>
              <p:nvPr/>
            </p:nvSpPr>
            <p:spPr>
              <a:xfrm rot="21270424">
                <a:off x="10069352" y="3500562"/>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4</m:t>
                          </m:r>
                        </m:sub>
                      </m:sSub>
                    </m:oMath>
                  </m:oMathPara>
                </a14:m>
                <a:endParaRPr lang="zh-TW" altLang="en-US" dirty="0">
                  <a:solidFill>
                    <a:srgbClr val="FF0000"/>
                  </a:solidFill>
                </a:endParaRPr>
              </a:p>
            </p:txBody>
          </p:sp>
        </mc:Choice>
        <mc:Fallback xmlns="">
          <p:sp>
            <p:nvSpPr>
              <p:cNvPr id="115" name="文字方塊 114">
                <a:extLst>
                  <a:ext uri="{FF2B5EF4-FFF2-40B4-BE49-F238E27FC236}">
                    <a16:creationId xmlns:a16="http://schemas.microsoft.com/office/drawing/2014/main" id="{9E387ABF-57C6-4B31-A109-C3593BAEBF0B}"/>
                  </a:ext>
                </a:extLst>
              </p:cNvPr>
              <p:cNvSpPr txBox="1">
                <a:spLocks noRot="1" noChangeAspect="1" noMove="1" noResize="1" noEditPoints="1" noAdjustHandles="1" noChangeArrowheads="1" noChangeShapeType="1" noTextEdit="1"/>
              </p:cNvSpPr>
              <p:nvPr/>
            </p:nvSpPr>
            <p:spPr>
              <a:xfrm rot="21270424">
                <a:off x="10069352" y="3500562"/>
                <a:ext cx="254000" cy="369332"/>
              </a:xfrm>
              <a:prstGeom prst="rect">
                <a:avLst/>
              </a:prstGeom>
              <a:blipFill>
                <a:blip r:embed="rId32"/>
                <a:stretch>
                  <a:fillRect r="-42857" b="-7692"/>
                </a:stretch>
              </a:blipFill>
            </p:spPr>
            <p:txBody>
              <a:bodyPr/>
              <a:lstStyle/>
              <a:p>
                <a:r>
                  <a:rPr lang="zh-TW" altLang="en-US">
                    <a:noFill/>
                  </a:rPr>
                  <a:t> </a:t>
                </a:r>
              </a:p>
            </p:txBody>
          </p:sp>
        </mc:Fallback>
      </mc:AlternateContent>
      <p:cxnSp>
        <p:nvCxnSpPr>
          <p:cNvPr id="116" name="直線單箭頭接點 115">
            <a:extLst>
              <a:ext uri="{FF2B5EF4-FFF2-40B4-BE49-F238E27FC236}">
                <a16:creationId xmlns:a16="http://schemas.microsoft.com/office/drawing/2014/main" id="{ADE9859F-5CED-46EA-86E9-8F6D0924C3DF}"/>
              </a:ext>
            </a:extLst>
          </p:cNvPr>
          <p:cNvCxnSpPr>
            <a:cxnSpLocks/>
            <a:stCxn id="128" idx="6"/>
          </p:cNvCxnSpPr>
          <p:nvPr/>
        </p:nvCxnSpPr>
        <p:spPr>
          <a:xfrm rot="2716456" flipV="1">
            <a:off x="10064171" y="4144530"/>
            <a:ext cx="946594" cy="1306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D555C4F8-6D89-4601-B020-C771D5790FEC}"/>
                  </a:ext>
                </a:extLst>
              </p:cNvPr>
              <p:cNvSpPr txBox="1"/>
              <p:nvPr/>
            </p:nvSpPr>
            <p:spPr>
              <a:xfrm>
                <a:off x="10253408" y="3774380"/>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5</m:t>
                          </m:r>
                        </m:sub>
                      </m:sSub>
                    </m:oMath>
                  </m:oMathPara>
                </a14:m>
                <a:endParaRPr lang="zh-TW" altLang="en-US" dirty="0">
                  <a:solidFill>
                    <a:srgbClr val="7030A0"/>
                  </a:solidFill>
                </a:endParaRPr>
              </a:p>
            </p:txBody>
          </p:sp>
        </mc:Choice>
        <mc:Fallback xmlns="">
          <p:sp>
            <p:nvSpPr>
              <p:cNvPr id="117" name="文字方塊 116">
                <a:extLst>
                  <a:ext uri="{FF2B5EF4-FFF2-40B4-BE49-F238E27FC236}">
                    <a16:creationId xmlns:a16="http://schemas.microsoft.com/office/drawing/2014/main" id="{D555C4F8-6D89-4601-B020-C771D5790FEC}"/>
                  </a:ext>
                </a:extLst>
              </p:cNvPr>
              <p:cNvSpPr txBox="1">
                <a:spLocks noRot="1" noChangeAspect="1" noMove="1" noResize="1" noEditPoints="1" noAdjustHandles="1" noChangeArrowheads="1" noChangeShapeType="1" noTextEdit="1"/>
              </p:cNvSpPr>
              <p:nvPr/>
            </p:nvSpPr>
            <p:spPr>
              <a:xfrm>
                <a:off x="10253408" y="3774380"/>
                <a:ext cx="254000" cy="369332"/>
              </a:xfrm>
              <a:prstGeom prst="rect">
                <a:avLst/>
              </a:prstGeom>
              <a:blipFill>
                <a:blip r:embed="rId33"/>
                <a:stretch>
                  <a:fillRect r="-42857"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B58B4A7B-6CA9-4BD7-88BA-B8EBA19009DB}"/>
                  </a:ext>
                </a:extLst>
              </p:cNvPr>
              <p:cNvSpPr txBox="1"/>
              <p:nvPr/>
            </p:nvSpPr>
            <p:spPr>
              <a:xfrm>
                <a:off x="10824594" y="4113133"/>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5</m:t>
                          </m:r>
                        </m:sub>
                      </m:sSub>
                    </m:oMath>
                  </m:oMathPara>
                </a14:m>
                <a:endParaRPr lang="zh-TW" altLang="en-US" dirty="0">
                  <a:solidFill>
                    <a:srgbClr val="FF0000"/>
                  </a:solidFill>
                </a:endParaRPr>
              </a:p>
            </p:txBody>
          </p:sp>
        </mc:Choice>
        <mc:Fallback xmlns="">
          <p:sp>
            <p:nvSpPr>
              <p:cNvPr id="118" name="文字方塊 117">
                <a:extLst>
                  <a:ext uri="{FF2B5EF4-FFF2-40B4-BE49-F238E27FC236}">
                    <a16:creationId xmlns:a16="http://schemas.microsoft.com/office/drawing/2014/main" id="{B58B4A7B-6CA9-4BD7-88BA-B8EBA19009DB}"/>
                  </a:ext>
                </a:extLst>
              </p:cNvPr>
              <p:cNvSpPr txBox="1">
                <a:spLocks noRot="1" noChangeAspect="1" noMove="1" noResize="1" noEditPoints="1" noAdjustHandles="1" noChangeArrowheads="1" noChangeShapeType="1" noTextEdit="1"/>
              </p:cNvSpPr>
              <p:nvPr/>
            </p:nvSpPr>
            <p:spPr>
              <a:xfrm>
                <a:off x="10824594" y="4113133"/>
                <a:ext cx="254000" cy="369332"/>
              </a:xfrm>
              <a:prstGeom prst="rect">
                <a:avLst/>
              </a:prstGeom>
              <a:blipFill>
                <a:blip r:embed="rId34"/>
                <a:stretch>
                  <a:fillRect r="-56098" b="-10000"/>
                </a:stretch>
              </a:blipFill>
            </p:spPr>
            <p:txBody>
              <a:bodyPr/>
              <a:lstStyle/>
              <a:p>
                <a:r>
                  <a:rPr lang="zh-TW" altLang="en-US">
                    <a:noFill/>
                  </a:rPr>
                  <a:t> </a:t>
                </a:r>
              </a:p>
            </p:txBody>
          </p:sp>
        </mc:Fallback>
      </mc:AlternateContent>
      <p:cxnSp>
        <p:nvCxnSpPr>
          <p:cNvPr id="69" name="直線接點 68">
            <a:extLst>
              <a:ext uri="{FF2B5EF4-FFF2-40B4-BE49-F238E27FC236}">
                <a16:creationId xmlns:a16="http://schemas.microsoft.com/office/drawing/2014/main" id="{ED15DBA2-C918-461A-AD5C-5862C893B439}"/>
              </a:ext>
            </a:extLst>
          </p:cNvPr>
          <p:cNvCxnSpPr>
            <a:stCxn id="122" idx="5"/>
          </p:cNvCxnSpPr>
          <p:nvPr/>
        </p:nvCxnSpPr>
        <p:spPr>
          <a:xfrm flipH="1">
            <a:off x="8180880" y="1586671"/>
            <a:ext cx="219126" cy="4313969"/>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4238889B-BF7C-4D58-A975-9A47F9C70F6D}"/>
              </a:ext>
            </a:extLst>
          </p:cNvPr>
          <p:cNvCxnSpPr>
            <a:stCxn id="124" idx="4"/>
          </p:cNvCxnSpPr>
          <p:nvPr/>
        </p:nvCxnSpPr>
        <p:spPr>
          <a:xfrm flipH="1">
            <a:off x="8185866" y="2452764"/>
            <a:ext cx="627196" cy="344787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9B17D2C6-68B1-4A0A-A754-B8837FF2AA71}"/>
              </a:ext>
            </a:extLst>
          </p:cNvPr>
          <p:cNvCxnSpPr>
            <a:stCxn id="126" idx="5"/>
          </p:cNvCxnSpPr>
          <p:nvPr/>
        </p:nvCxnSpPr>
        <p:spPr>
          <a:xfrm flipH="1">
            <a:off x="8168681" y="3245484"/>
            <a:ext cx="1311691" cy="265515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BA59B587-ED21-4B8A-8143-359574EBBBE9}"/>
              </a:ext>
            </a:extLst>
          </p:cNvPr>
          <p:cNvCxnSpPr>
            <a:stCxn id="128" idx="4"/>
          </p:cNvCxnSpPr>
          <p:nvPr/>
        </p:nvCxnSpPr>
        <p:spPr>
          <a:xfrm flipH="1">
            <a:off x="8166026" y="3919204"/>
            <a:ext cx="1915593" cy="198143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21486811-6CA9-4960-B9C3-24C2FD16B47F}"/>
              </a:ext>
            </a:extLst>
          </p:cNvPr>
          <p:cNvCxnSpPr>
            <a:stCxn id="130" idx="4"/>
          </p:cNvCxnSpPr>
          <p:nvPr/>
        </p:nvCxnSpPr>
        <p:spPr>
          <a:xfrm flipH="1">
            <a:off x="8180880" y="4546851"/>
            <a:ext cx="2706317" cy="1335578"/>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橢圓 75">
            <a:extLst>
              <a:ext uri="{FF2B5EF4-FFF2-40B4-BE49-F238E27FC236}">
                <a16:creationId xmlns:a16="http://schemas.microsoft.com/office/drawing/2014/main" id="{DA14D382-DAB2-4FB5-9799-BA3A0787E08E}"/>
              </a:ext>
            </a:extLst>
          </p:cNvPr>
          <p:cNvSpPr/>
          <p:nvPr/>
        </p:nvSpPr>
        <p:spPr>
          <a:xfrm>
            <a:off x="8117953" y="5794641"/>
            <a:ext cx="143446" cy="144000"/>
          </a:xfrm>
          <a:prstGeom prst="ellipse">
            <a:avLst/>
          </a:prstGeom>
          <a:solidFill>
            <a:schemeClr val="tx1"/>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F2350619-31C2-4265-82D4-691AF2D90652}"/>
                  </a:ext>
                </a:extLst>
              </p:cNvPr>
              <p:cNvSpPr txBox="1"/>
              <p:nvPr/>
            </p:nvSpPr>
            <p:spPr>
              <a:xfrm>
                <a:off x="7991830" y="2986340"/>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1</m:t>
                          </m:r>
                        </m:sub>
                      </m:sSub>
                    </m:oMath>
                  </m:oMathPara>
                </a14:m>
                <a:endParaRPr lang="zh-TW" altLang="en-US" dirty="0">
                  <a:solidFill>
                    <a:schemeClr val="accent4">
                      <a:lumMod val="50000"/>
                    </a:schemeClr>
                  </a:solidFill>
                </a:endParaRPr>
              </a:p>
            </p:txBody>
          </p:sp>
        </mc:Choice>
        <mc:Fallback xmlns="">
          <p:sp>
            <p:nvSpPr>
              <p:cNvPr id="84" name="文字方塊 83">
                <a:extLst>
                  <a:ext uri="{FF2B5EF4-FFF2-40B4-BE49-F238E27FC236}">
                    <a16:creationId xmlns:a16="http://schemas.microsoft.com/office/drawing/2014/main" id="{F2350619-31C2-4265-82D4-691AF2D90652}"/>
                  </a:ext>
                </a:extLst>
              </p:cNvPr>
              <p:cNvSpPr txBox="1">
                <a:spLocks noRot="1" noChangeAspect="1" noMove="1" noResize="1" noEditPoints="1" noAdjustHandles="1" noChangeArrowheads="1" noChangeShapeType="1" noTextEdit="1"/>
              </p:cNvSpPr>
              <p:nvPr/>
            </p:nvSpPr>
            <p:spPr>
              <a:xfrm>
                <a:off x="7991830" y="2986340"/>
                <a:ext cx="239848" cy="369332"/>
              </a:xfrm>
              <a:prstGeom prst="rect">
                <a:avLst/>
              </a:prstGeom>
              <a:blipFill>
                <a:blip r:embed="rId35"/>
                <a:stretch>
                  <a:fillRect r="-5641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8216113C-53F0-483A-B98C-E11EFB1CA444}"/>
                  </a:ext>
                </a:extLst>
              </p:cNvPr>
              <p:cNvSpPr txBox="1"/>
              <p:nvPr/>
            </p:nvSpPr>
            <p:spPr>
              <a:xfrm>
                <a:off x="8537484" y="3334334"/>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2</m:t>
                          </m:r>
                        </m:sub>
                      </m:sSub>
                    </m:oMath>
                  </m:oMathPara>
                </a14:m>
                <a:endParaRPr lang="zh-TW" altLang="en-US" dirty="0">
                  <a:solidFill>
                    <a:schemeClr val="accent4">
                      <a:lumMod val="50000"/>
                    </a:schemeClr>
                  </a:solidFill>
                </a:endParaRPr>
              </a:p>
            </p:txBody>
          </p:sp>
        </mc:Choice>
        <mc:Fallback xmlns="">
          <p:sp>
            <p:nvSpPr>
              <p:cNvPr id="85" name="文字方塊 84">
                <a:extLst>
                  <a:ext uri="{FF2B5EF4-FFF2-40B4-BE49-F238E27FC236}">
                    <a16:creationId xmlns:a16="http://schemas.microsoft.com/office/drawing/2014/main" id="{8216113C-53F0-483A-B98C-E11EFB1CA444}"/>
                  </a:ext>
                </a:extLst>
              </p:cNvPr>
              <p:cNvSpPr txBox="1">
                <a:spLocks noRot="1" noChangeAspect="1" noMove="1" noResize="1" noEditPoints="1" noAdjustHandles="1" noChangeArrowheads="1" noChangeShapeType="1" noTextEdit="1"/>
              </p:cNvSpPr>
              <p:nvPr/>
            </p:nvSpPr>
            <p:spPr>
              <a:xfrm>
                <a:off x="8537484" y="3334334"/>
                <a:ext cx="239848" cy="369332"/>
              </a:xfrm>
              <a:prstGeom prst="rect">
                <a:avLst/>
              </a:prstGeom>
              <a:blipFill>
                <a:blip r:embed="rId36"/>
                <a:stretch>
                  <a:fillRect r="-589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31CCF086-35C5-4430-9617-B5F89C8E2307}"/>
                  </a:ext>
                </a:extLst>
              </p:cNvPr>
              <p:cNvSpPr txBox="1"/>
              <p:nvPr/>
            </p:nvSpPr>
            <p:spPr>
              <a:xfrm>
                <a:off x="8990362" y="3863696"/>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3</m:t>
                          </m:r>
                        </m:sub>
                      </m:sSub>
                    </m:oMath>
                  </m:oMathPara>
                </a14:m>
                <a:endParaRPr lang="zh-TW" altLang="en-US" dirty="0">
                  <a:solidFill>
                    <a:schemeClr val="accent4">
                      <a:lumMod val="50000"/>
                    </a:schemeClr>
                  </a:solidFill>
                </a:endParaRPr>
              </a:p>
            </p:txBody>
          </p:sp>
        </mc:Choice>
        <mc:Fallback xmlns="">
          <p:sp>
            <p:nvSpPr>
              <p:cNvPr id="86" name="文字方塊 85">
                <a:extLst>
                  <a:ext uri="{FF2B5EF4-FFF2-40B4-BE49-F238E27FC236}">
                    <a16:creationId xmlns:a16="http://schemas.microsoft.com/office/drawing/2014/main" id="{31CCF086-35C5-4430-9617-B5F89C8E2307}"/>
                  </a:ext>
                </a:extLst>
              </p:cNvPr>
              <p:cNvSpPr txBox="1">
                <a:spLocks noRot="1" noChangeAspect="1" noMove="1" noResize="1" noEditPoints="1" noAdjustHandles="1" noChangeArrowheads="1" noChangeShapeType="1" noTextEdit="1"/>
              </p:cNvSpPr>
              <p:nvPr/>
            </p:nvSpPr>
            <p:spPr>
              <a:xfrm>
                <a:off x="8990362" y="3863696"/>
                <a:ext cx="239848" cy="369332"/>
              </a:xfrm>
              <a:prstGeom prst="rect">
                <a:avLst/>
              </a:prstGeom>
              <a:blipFill>
                <a:blip r:embed="rId37"/>
                <a:stretch>
                  <a:fillRect r="-58974"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B07476D0-7BEE-42EB-960C-EAB7851AAE74}"/>
                  </a:ext>
                </a:extLst>
              </p:cNvPr>
              <p:cNvSpPr txBox="1"/>
              <p:nvPr/>
            </p:nvSpPr>
            <p:spPr>
              <a:xfrm>
                <a:off x="9328150" y="4411199"/>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4</m:t>
                          </m:r>
                        </m:sub>
                      </m:sSub>
                    </m:oMath>
                  </m:oMathPara>
                </a14:m>
                <a:endParaRPr lang="zh-TW" altLang="en-US" dirty="0">
                  <a:solidFill>
                    <a:schemeClr val="accent4">
                      <a:lumMod val="50000"/>
                    </a:schemeClr>
                  </a:solidFill>
                </a:endParaRPr>
              </a:p>
            </p:txBody>
          </p:sp>
        </mc:Choice>
        <mc:Fallback xmlns="">
          <p:sp>
            <p:nvSpPr>
              <p:cNvPr id="87" name="文字方塊 86">
                <a:extLst>
                  <a:ext uri="{FF2B5EF4-FFF2-40B4-BE49-F238E27FC236}">
                    <a16:creationId xmlns:a16="http://schemas.microsoft.com/office/drawing/2014/main" id="{B07476D0-7BEE-42EB-960C-EAB7851AAE74}"/>
                  </a:ext>
                </a:extLst>
              </p:cNvPr>
              <p:cNvSpPr txBox="1">
                <a:spLocks noRot="1" noChangeAspect="1" noMove="1" noResize="1" noEditPoints="1" noAdjustHandles="1" noChangeArrowheads="1" noChangeShapeType="1" noTextEdit="1"/>
              </p:cNvSpPr>
              <p:nvPr/>
            </p:nvSpPr>
            <p:spPr>
              <a:xfrm>
                <a:off x="9328150" y="4411199"/>
                <a:ext cx="239848" cy="369332"/>
              </a:xfrm>
              <a:prstGeom prst="rect">
                <a:avLst/>
              </a:prstGeom>
              <a:blipFill>
                <a:blip r:embed="rId38"/>
                <a:stretch>
                  <a:fillRect r="-5750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E7A88FE1-B5FE-4EA0-BCCC-6F9CA813BC23}"/>
                  </a:ext>
                </a:extLst>
              </p:cNvPr>
              <p:cNvSpPr txBox="1"/>
              <p:nvPr/>
            </p:nvSpPr>
            <p:spPr>
              <a:xfrm>
                <a:off x="9323281" y="5088327"/>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5</m:t>
                          </m:r>
                        </m:sub>
                      </m:sSub>
                    </m:oMath>
                  </m:oMathPara>
                </a14:m>
                <a:endParaRPr lang="zh-TW" altLang="en-US" dirty="0">
                  <a:solidFill>
                    <a:schemeClr val="accent4">
                      <a:lumMod val="50000"/>
                    </a:schemeClr>
                  </a:solidFill>
                </a:endParaRPr>
              </a:p>
            </p:txBody>
          </p:sp>
        </mc:Choice>
        <mc:Fallback xmlns="">
          <p:sp>
            <p:nvSpPr>
              <p:cNvPr id="88" name="文字方塊 87">
                <a:extLst>
                  <a:ext uri="{FF2B5EF4-FFF2-40B4-BE49-F238E27FC236}">
                    <a16:creationId xmlns:a16="http://schemas.microsoft.com/office/drawing/2014/main" id="{E7A88FE1-B5FE-4EA0-BCCC-6F9CA813BC23}"/>
                  </a:ext>
                </a:extLst>
              </p:cNvPr>
              <p:cNvSpPr txBox="1">
                <a:spLocks noRot="1" noChangeAspect="1" noMove="1" noResize="1" noEditPoints="1" noAdjustHandles="1" noChangeArrowheads="1" noChangeShapeType="1" noTextEdit="1"/>
              </p:cNvSpPr>
              <p:nvPr/>
            </p:nvSpPr>
            <p:spPr>
              <a:xfrm>
                <a:off x="9323281" y="5088327"/>
                <a:ext cx="239848" cy="369332"/>
              </a:xfrm>
              <a:prstGeom prst="rect">
                <a:avLst/>
              </a:prstGeom>
              <a:blipFill>
                <a:blip r:embed="rId39"/>
                <a:stretch>
                  <a:fillRect r="-5750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3A10120F-DE07-4F63-B062-406590EDF611}"/>
                  </a:ext>
                </a:extLst>
              </p:cNvPr>
              <p:cNvSpPr txBox="1"/>
              <p:nvPr/>
            </p:nvSpPr>
            <p:spPr>
              <a:xfrm>
                <a:off x="8558452" y="5687084"/>
                <a:ext cx="2114228" cy="369332"/>
              </a:xfrm>
              <a:prstGeom prst="rect">
                <a:avLst/>
              </a:prstGeom>
              <a:noFill/>
            </p:spPr>
            <p:txBody>
              <a:bodyPr wrap="square" rtlCol="0">
                <a:spAutoFit/>
              </a:bodyPr>
              <a:lstStyle/>
              <a:p>
                <a:r>
                  <a:rPr lang="en-US" altLang="zh-TW" dirty="0">
                    <a:solidFill>
                      <a:srgbClr val="FFC000">
                        <a:lumMod val="50000"/>
                      </a:srgbClr>
                    </a:solidFill>
                    <a:latin typeface="Arial"/>
                    <a:ea typeface="微软雅黑"/>
                    <a:cs typeface="Arial"/>
                  </a:rPr>
                  <a:t>Way point</a:t>
                </a:r>
                <a14:m>
                  <m:oMath xmlns:m="http://schemas.openxmlformats.org/officeDocument/2006/math">
                    <m:sSub>
                      <m:sSubPr>
                        <m:ctrlPr>
                          <a:rPr lang="en-US" altLang="zh-TW" i="1" smtClean="0">
                            <a:solidFill>
                              <a:srgbClr val="FFC000">
                                <a:lumMod val="50000"/>
                              </a:srgbClr>
                            </a:solidFill>
                            <a:latin typeface="Cambria Math" panose="02040503050406030204" pitchFamily="18" charset="0"/>
                          </a:rPr>
                        </m:ctrlPr>
                      </m:sSubPr>
                      <m:e>
                        <m:r>
                          <a:rPr lang="en-US" altLang="zh-TW" i="1" smtClean="0">
                            <a:solidFill>
                              <a:srgbClr val="FFC000">
                                <a:lumMod val="50000"/>
                              </a:srgbClr>
                            </a:solidFill>
                            <a:latin typeface="Cambria Math" panose="02040503050406030204" pitchFamily="18" charset="0"/>
                          </a:rPr>
                          <m:t> </m:t>
                        </m:r>
                        <m:r>
                          <a:rPr lang="en-US" altLang="zh-TW" b="1" smtClean="0">
                            <a:solidFill>
                              <a:srgbClr val="FFC000">
                                <a:lumMod val="50000"/>
                              </a:srgbClr>
                            </a:solidFill>
                            <a:latin typeface="Cambria Math" panose="02040503050406030204" pitchFamily="18" charset="0"/>
                          </a:rPr>
                          <m:t>𝐩</m:t>
                        </m:r>
                      </m:e>
                      <m:sub>
                        <m:r>
                          <a:rPr lang="en-US" altLang="zh-TW" i="1" smtClean="0">
                            <a:solidFill>
                              <a:srgbClr val="FFC000">
                                <a:lumMod val="50000"/>
                              </a:srgbClr>
                            </a:solidFill>
                            <a:latin typeface="Cambria Math" panose="02040503050406030204" pitchFamily="18" charset="0"/>
                          </a:rPr>
                          <m:t>𝑤</m:t>
                        </m:r>
                      </m:sub>
                    </m:sSub>
                  </m:oMath>
                </a14:m>
                <a:endParaRPr lang="zh-TW" altLang="en-US" dirty="0">
                  <a:solidFill>
                    <a:srgbClr val="FFC000">
                      <a:lumMod val="50000"/>
                    </a:srgbClr>
                  </a:solidFill>
                  <a:latin typeface="Arial"/>
                  <a:ea typeface="微软雅黑"/>
                  <a:cs typeface="Arial"/>
                </a:endParaRPr>
              </a:p>
            </p:txBody>
          </p:sp>
        </mc:Choice>
        <mc:Fallback xmlns="">
          <p:sp>
            <p:nvSpPr>
              <p:cNvPr id="89" name="文字方塊 88">
                <a:extLst>
                  <a:ext uri="{FF2B5EF4-FFF2-40B4-BE49-F238E27FC236}">
                    <a16:creationId xmlns:a16="http://schemas.microsoft.com/office/drawing/2014/main" id="{3A10120F-DE07-4F63-B062-406590EDF611}"/>
                  </a:ext>
                </a:extLst>
              </p:cNvPr>
              <p:cNvSpPr txBox="1">
                <a:spLocks noRot="1" noChangeAspect="1" noMove="1" noResize="1" noEditPoints="1" noAdjustHandles="1" noChangeArrowheads="1" noChangeShapeType="1" noTextEdit="1"/>
              </p:cNvSpPr>
              <p:nvPr/>
            </p:nvSpPr>
            <p:spPr>
              <a:xfrm>
                <a:off x="8558452" y="5687084"/>
                <a:ext cx="2114228" cy="369332"/>
              </a:xfrm>
              <a:prstGeom prst="rect">
                <a:avLst/>
              </a:prstGeom>
              <a:blipFill>
                <a:blip r:embed="rId40"/>
                <a:stretch>
                  <a:fillRect l="-2594" t="-9836" b="-24590"/>
                </a:stretch>
              </a:blipFill>
            </p:spPr>
            <p:txBody>
              <a:bodyPr/>
              <a:lstStyle/>
              <a:p>
                <a:r>
                  <a:rPr lang="zh-TW" altLang="en-US">
                    <a:noFill/>
                  </a:rPr>
                  <a:t> </a:t>
                </a:r>
              </a:p>
            </p:txBody>
          </p:sp>
        </mc:Fallback>
      </mc:AlternateContent>
      <p:sp>
        <p:nvSpPr>
          <p:cNvPr id="94" name="箭號: 向左 93">
            <a:extLst>
              <a:ext uri="{FF2B5EF4-FFF2-40B4-BE49-F238E27FC236}">
                <a16:creationId xmlns:a16="http://schemas.microsoft.com/office/drawing/2014/main" id="{201E07DA-B6A4-4D72-930E-9143EE3FF528}"/>
              </a:ext>
            </a:extLst>
          </p:cNvPr>
          <p:cNvSpPr/>
          <p:nvPr/>
        </p:nvSpPr>
        <p:spPr>
          <a:xfrm>
            <a:off x="8335838" y="5842807"/>
            <a:ext cx="253217" cy="82304"/>
          </a:xfrm>
          <a:prstGeom prst="leftArrow">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58CC8BED-5DE6-4963-B273-49239BD6B5D9}"/>
              </a:ext>
            </a:extLst>
          </p:cNvPr>
          <p:cNvCxnSpPr>
            <a:cxnSpLocks/>
            <a:stCxn id="119" idx="7"/>
          </p:cNvCxnSpPr>
          <p:nvPr/>
        </p:nvCxnSpPr>
        <p:spPr>
          <a:xfrm flipV="1">
            <a:off x="8810344" y="621275"/>
            <a:ext cx="805222" cy="3061"/>
          </a:xfrm>
          <a:prstGeom prst="line">
            <a:avLst/>
          </a:prstGeom>
          <a:ln w="12700"/>
        </p:spPr>
        <p:style>
          <a:lnRef idx="1">
            <a:schemeClr val="dk1"/>
          </a:lnRef>
          <a:fillRef idx="0">
            <a:schemeClr val="dk1"/>
          </a:fillRef>
          <a:effectRef idx="0">
            <a:schemeClr val="dk1"/>
          </a:effectRef>
          <a:fontRef idx="minor">
            <a:schemeClr val="tx1"/>
          </a:fontRef>
        </p:style>
      </p:cxnSp>
      <p:sp>
        <p:nvSpPr>
          <p:cNvPr id="11" name="文字方塊 10">
            <a:extLst>
              <a:ext uri="{FF2B5EF4-FFF2-40B4-BE49-F238E27FC236}">
                <a16:creationId xmlns:a16="http://schemas.microsoft.com/office/drawing/2014/main" id="{A1EA2973-F01B-4F84-B053-8D7188D79B8F}"/>
              </a:ext>
            </a:extLst>
          </p:cNvPr>
          <p:cNvSpPr txBox="1"/>
          <p:nvPr/>
        </p:nvSpPr>
        <p:spPr>
          <a:xfrm>
            <a:off x="9585054" y="432252"/>
            <a:ext cx="1357748" cy="369332"/>
          </a:xfrm>
          <a:prstGeom prst="rect">
            <a:avLst/>
          </a:prstGeom>
          <a:noFill/>
        </p:spPr>
        <p:txBody>
          <a:bodyPr wrap="square" rtlCol="0">
            <a:spAutoFit/>
          </a:bodyPr>
          <a:lstStyle/>
          <a:p>
            <a:r>
              <a:rPr lang="en-US" altLang="zh-TW" dirty="0"/>
              <a:t>Robot</a:t>
            </a:r>
            <a:endParaRPr lang="zh-TW" altLang="en-US" dirty="0"/>
          </a:p>
        </p:txBody>
      </p:sp>
      <p:pic>
        <p:nvPicPr>
          <p:cNvPr id="12" name="圖片 11">
            <a:extLst>
              <a:ext uri="{FF2B5EF4-FFF2-40B4-BE49-F238E27FC236}">
                <a16:creationId xmlns:a16="http://schemas.microsoft.com/office/drawing/2014/main" id="{D6B6B090-D296-49CC-AA8E-1E46812A3FFF}"/>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26411" y="2993523"/>
            <a:ext cx="6537442" cy="991460"/>
          </a:xfrm>
          <a:prstGeom prst="rect">
            <a:avLst/>
          </a:prstGeom>
        </p:spPr>
      </p:pic>
      <p:pic>
        <p:nvPicPr>
          <p:cNvPr id="16" name="圖片 15">
            <a:extLst>
              <a:ext uri="{FF2B5EF4-FFF2-40B4-BE49-F238E27FC236}">
                <a16:creationId xmlns:a16="http://schemas.microsoft.com/office/drawing/2014/main" id="{13B9217E-ACD1-4DE9-8449-E4C26E1E9728}"/>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92223" y="4592109"/>
            <a:ext cx="4457700" cy="1209675"/>
          </a:xfrm>
          <a:prstGeom prst="rect">
            <a:avLst/>
          </a:prstGeom>
        </p:spPr>
      </p:pic>
    </p:spTree>
    <p:extLst>
      <p:ext uri="{BB962C8B-B14F-4D97-AF65-F5344CB8AC3E}">
        <p14:creationId xmlns:p14="http://schemas.microsoft.com/office/powerpoint/2010/main" val="3857390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9"/>
                                        </p:tgtEl>
                                      </p:cBhvr>
                                    </p:animEffect>
                                    <p:animScale>
                                      <p:cBhvr>
                                        <p:cTn id="7" dur="250" autoRev="1" fill="hold"/>
                                        <p:tgtEl>
                                          <p:spTgt spid="69"/>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84"/>
                                        </p:tgtEl>
                                      </p:cBhvr>
                                    </p:animEffect>
                                    <p:animScale>
                                      <p:cBhvr>
                                        <p:cTn id="10" dur="250" autoRev="1" fill="hold"/>
                                        <p:tgtEl>
                                          <p:spTgt spid="84"/>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70"/>
                                        </p:tgtEl>
                                      </p:cBhvr>
                                    </p:animEffect>
                                    <p:animScale>
                                      <p:cBhvr>
                                        <p:cTn id="13" dur="250" autoRev="1" fill="hold"/>
                                        <p:tgtEl>
                                          <p:spTgt spid="70"/>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85"/>
                                        </p:tgtEl>
                                      </p:cBhvr>
                                    </p:animEffect>
                                    <p:animScale>
                                      <p:cBhvr>
                                        <p:cTn id="16" dur="250" autoRev="1" fill="hold"/>
                                        <p:tgtEl>
                                          <p:spTgt spid="85"/>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88"/>
                                        </p:tgtEl>
                                      </p:cBhvr>
                                    </p:animEffect>
                                    <p:animScale>
                                      <p:cBhvr>
                                        <p:cTn id="19" dur="250" autoRev="1" fill="hold"/>
                                        <p:tgtEl>
                                          <p:spTgt spid="88"/>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73"/>
                                        </p:tgtEl>
                                      </p:cBhvr>
                                    </p:animEffect>
                                    <p:animScale>
                                      <p:cBhvr>
                                        <p:cTn id="22" dur="250" autoRev="1" fill="hold"/>
                                        <p:tgtEl>
                                          <p:spTgt spid="73"/>
                                        </p:tgtEl>
                                      </p:cBhvr>
                                      <p:by x="105000" y="105000"/>
                                    </p:animScale>
                                  </p:childTnLst>
                                </p:cTn>
                              </p:par>
                              <p:par>
                                <p:cTn id="23" presetID="26" presetClass="emph" presetSubtype="0" fill="hold" grpId="0" nodeType="withEffect">
                                  <p:stCondLst>
                                    <p:cond delay="0"/>
                                  </p:stCondLst>
                                  <p:childTnLst>
                                    <p:animEffect transition="out" filter="fade">
                                      <p:cBhvr>
                                        <p:cTn id="24" dur="500" tmFilter="0, 0; .2, .5; .8, .5; 1, 0"/>
                                        <p:tgtEl>
                                          <p:spTgt spid="87"/>
                                        </p:tgtEl>
                                      </p:cBhvr>
                                    </p:animEffect>
                                    <p:animScale>
                                      <p:cBhvr>
                                        <p:cTn id="25" dur="250" autoRev="1" fill="hold"/>
                                        <p:tgtEl>
                                          <p:spTgt spid="87"/>
                                        </p:tgtEl>
                                      </p:cBhvr>
                                      <p:by x="105000" y="105000"/>
                                    </p:animScale>
                                  </p:childTnLst>
                                </p:cTn>
                              </p:par>
                              <p:par>
                                <p:cTn id="26" presetID="26" presetClass="emph" presetSubtype="0" fill="hold" nodeType="withEffect">
                                  <p:stCondLst>
                                    <p:cond delay="0"/>
                                  </p:stCondLst>
                                  <p:childTnLst>
                                    <p:animEffect transition="out" filter="fade">
                                      <p:cBhvr>
                                        <p:cTn id="27" dur="500" tmFilter="0, 0; .2, .5; .8, .5; 1, 0"/>
                                        <p:tgtEl>
                                          <p:spTgt spid="72"/>
                                        </p:tgtEl>
                                      </p:cBhvr>
                                    </p:animEffect>
                                    <p:animScale>
                                      <p:cBhvr>
                                        <p:cTn id="28" dur="250" autoRev="1" fill="hold"/>
                                        <p:tgtEl>
                                          <p:spTgt spid="72"/>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86"/>
                                        </p:tgtEl>
                                      </p:cBhvr>
                                    </p:animEffect>
                                    <p:animScale>
                                      <p:cBhvr>
                                        <p:cTn id="31" dur="250" autoRev="1" fill="hold"/>
                                        <p:tgtEl>
                                          <p:spTgt spid="86"/>
                                        </p:tgtEl>
                                      </p:cBhvr>
                                      <p:by x="105000" y="105000"/>
                                    </p:animScale>
                                  </p:childTnLst>
                                </p:cTn>
                              </p:par>
                              <p:par>
                                <p:cTn id="32" presetID="26" presetClass="emph" presetSubtype="0" fill="hold" nodeType="withEffect">
                                  <p:stCondLst>
                                    <p:cond delay="0"/>
                                  </p:stCondLst>
                                  <p:childTnLst>
                                    <p:animEffect transition="out" filter="fade">
                                      <p:cBhvr>
                                        <p:cTn id="33" dur="500" tmFilter="0, 0; .2, .5; .8, .5; 1, 0"/>
                                        <p:tgtEl>
                                          <p:spTgt spid="71"/>
                                        </p:tgtEl>
                                      </p:cBhvr>
                                    </p:animEffect>
                                    <p:animScale>
                                      <p:cBhvr>
                                        <p:cTn id="34" dur="250" autoRev="1" fill="hold"/>
                                        <p:tgtEl>
                                          <p:spTgt spid="71"/>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nodeType="clickEffect">
                                  <p:stCondLst>
                                    <p:cond delay="0"/>
                                  </p:stCondLst>
                                  <p:childTnLst>
                                    <p:animEffect transition="out" filter="fade">
                                      <p:cBhvr>
                                        <p:cTn id="38" dur="500" tmFilter="0, 0; .2, .5; .8, .5; 1, 0"/>
                                        <p:tgtEl>
                                          <p:spTgt spid="116"/>
                                        </p:tgtEl>
                                      </p:cBhvr>
                                    </p:animEffect>
                                    <p:animScale>
                                      <p:cBhvr>
                                        <p:cTn id="39" dur="250" autoRev="1" fill="hold"/>
                                        <p:tgtEl>
                                          <p:spTgt spid="116"/>
                                        </p:tgtEl>
                                      </p:cBhvr>
                                      <p:by x="105000" y="105000"/>
                                    </p:animScale>
                                  </p:childTnLst>
                                </p:cTn>
                              </p:par>
                              <p:par>
                                <p:cTn id="40" presetID="26" presetClass="emph" presetSubtype="0" fill="hold" nodeType="withEffect">
                                  <p:stCondLst>
                                    <p:cond delay="0"/>
                                  </p:stCondLst>
                                  <p:childTnLst>
                                    <p:animEffect transition="out" filter="fade">
                                      <p:cBhvr>
                                        <p:cTn id="41" dur="500" tmFilter="0, 0; .2, .5; .8, .5; 1, 0"/>
                                        <p:tgtEl>
                                          <p:spTgt spid="114"/>
                                        </p:tgtEl>
                                      </p:cBhvr>
                                    </p:animEffect>
                                    <p:animScale>
                                      <p:cBhvr>
                                        <p:cTn id="42" dur="250" autoRev="1" fill="hold"/>
                                        <p:tgtEl>
                                          <p:spTgt spid="114"/>
                                        </p:tgtEl>
                                      </p:cBhvr>
                                      <p:by x="105000" y="105000"/>
                                    </p:animScale>
                                  </p:childTnLst>
                                </p:cTn>
                              </p:par>
                              <p:par>
                                <p:cTn id="43" presetID="26" presetClass="emph" presetSubtype="0" fill="hold" nodeType="withEffect">
                                  <p:stCondLst>
                                    <p:cond delay="0"/>
                                  </p:stCondLst>
                                  <p:childTnLst>
                                    <p:animEffect transition="out" filter="fade">
                                      <p:cBhvr>
                                        <p:cTn id="44" dur="500" tmFilter="0, 0; .2, .5; .8, .5; 1, 0"/>
                                        <p:tgtEl>
                                          <p:spTgt spid="109"/>
                                        </p:tgtEl>
                                      </p:cBhvr>
                                    </p:animEffect>
                                    <p:animScale>
                                      <p:cBhvr>
                                        <p:cTn id="45" dur="250" autoRev="1" fill="hold"/>
                                        <p:tgtEl>
                                          <p:spTgt spid="109"/>
                                        </p:tgtEl>
                                      </p:cBhvr>
                                      <p:by x="105000" y="105000"/>
                                    </p:animScale>
                                  </p:childTnLst>
                                </p:cTn>
                              </p:par>
                              <p:par>
                                <p:cTn id="46" presetID="26" presetClass="emph" presetSubtype="0" fill="hold" nodeType="withEffect">
                                  <p:stCondLst>
                                    <p:cond delay="0"/>
                                  </p:stCondLst>
                                  <p:childTnLst>
                                    <p:animEffect transition="out" filter="fade">
                                      <p:cBhvr>
                                        <p:cTn id="47" dur="500" tmFilter="0, 0; .2, .5; .8, .5; 1, 0"/>
                                        <p:tgtEl>
                                          <p:spTgt spid="106"/>
                                        </p:tgtEl>
                                      </p:cBhvr>
                                    </p:animEffect>
                                    <p:animScale>
                                      <p:cBhvr>
                                        <p:cTn id="48" dur="250" autoRev="1" fill="hold"/>
                                        <p:tgtEl>
                                          <p:spTgt spid="106"/>
                                        </p:tgtEl>
                                      </p:cBhvr>
                                      <p:by x="105000" y="105000"/>
                                    </p:animScale>
                                  </p:childTnLst>
                                </p:cTn>
                              </p:par>
                              <p:par>
                                <p:cTn id="49" presetID="26" presetClass="emph" presetSubtype="0" fill="hold" nodeType="withEffect">
                                  <p:stCondLst>
                                    <p:cond delay="0"/>
                                  </p:stCondLst>
                                  <p:childTnLst>
                                    <p:animEffect transition="out" filter="fade">
                                      <p:cBhvr>
                                        <p:cTn id="50" dur="500" tmFilter="0, 0; .2, .5; .8, .5; 1, 0"/>
                                        <p:tgtEl>
                                          <p:spTgt spid="105"/>
                                        </p:tgtEl>
                                      </p:cBhvr>
                                    </p:animEffect>
                                    <p:animScale>
                                      <p:cBhvr>
                                        <p:cTn id="51" dur="250" autoRev="1" fill="hold"/>
                                        <p:tgtEl>
                                          <p:spTgt spid="105"/>
                                        </p:tgtEl>
                                      </p:cBhvr>
                                      <p:by x="105000" y="105000"/>
                                    </p:animScale>
                                  </p:childTnLst>
                                </p:cTn>
                              </p:par>
                              <p:par>
                                <p:cTn id="52" presetID="26" presetClass="emph" presetSubtype="0" fill="hold" grpId="0" nodeType="withEffect">
                                  <p:stCondLst>
                                    <p:cond delay="0"/>
                                  </p:stCondLst>
                                  <p:childTnLst>
                                    <p:animEffect transition="out" filter="fade">
                                      <p:cBhvr>
                                        <p:cTn id="53" dur="500" tmFilter="0, 0; .2, .5; .8, .5; 1, 0"/>
                                        <p:tgtEl>
                                          <p:spTgt spid="104"/>
                                        </p:tgtEl>
                                      </p:cBhvr>
                                    </p:animEffect>
                                    <p:animScale>
                                      <p:cBhvr>
                                        <p:cTn id="54" dur="250" autoRev="1" fill="hold"/>
                                        <p:tgtEl>
                                          <p:spTgt spid="104"/>
                                        </p:tgtEl>
                                      </p:cBhvr>
                                      <p:by x="105000" y="105000"/>
                                    </p:animScale>
                                  </p:childTnLst>
                                </p:cTn>
                              </p:par>
                              <p:par>
                                <p:cTn id="55" presetID="26" presetClass="emph" presetSubtype="0" fill="hold" grpId="0" nodeType="withEffect">
                                  <p:stCondLst>
                                    <p:cond delay="0"/>
                                  </p:stCondLst>
                                  <p:childTnLst>
                                    <p:animEffect transition="out" filter="fade">
                                      <p:cBhvr>
                                        <p:cTn id="56" dur="500" tmFilter="0, 0; .2, .5; .8, .5; 1, 0"/>
                                        <p:tgtEl>
                                          <p:spTgt spid="108"/>
                                        </p:tgtEl>
                                      </p:cBhvr>
                                    </p:animEffect>
                                    <p:animScale>
                                      <p:cBhvr>
                                        <p:cTn id="57" dur="250" autoRev="1" fill="hold"/>
                                        <p:tgtEl>
                                          <p:spTgt spid="108"/>
                                        </p:tgtEl>
                                      </p:cBhvr>
                                      <p:by x="105000" y="105000"/>
                                    </p:animScale>
                                  </p:childTnLst>
                                </p:cTn>
                              </p:par>
                              <p:par>
                                <p:cTn id="58" presetID="26" presetClass="emph" presetSubtype="0" fill="hold" grpId="0" nodeType="withEffect">
                                  <p:stCondLst>
                                    <p:cond delay="0"/>
                                  </p:stCondLst>
                                  <p:childTnLst>
                                    <p:animEffect transition="out" filter="fade">
                                      <p:cBhvr>
                                        <p:cTn id="59" dur="500" tmFilter="0, 0; .2, .5; .8, .5; 1, 0"/>
                                        <p:tgtEl>
                                          <p:spTgt spid="111"/>
                                        </p:tgtEl>
                                      </p:cBhvr>
                                    </p:animEffect>
                                    <p:animScale>
                                      <p:cBhvr>
                                        <p:cTn id="60" dur="250" autoRev="1" fill="hold"/>
                                        <p:tgtEl>
                                          <p:spTgt spid="111"/>
                                        </p:tgtEl>
                                      </p:cBhvr>
                                      <p:by x="105000" y="105000"/>
                                    </p:animScale>
                                  </p:childTnLst>
                                </p:cTn>
                              </p:par>
                              <p:par>
                                <p:cTn id="61" presetID="26" presetClass="emph" presetSubtype="0" fill="hold" grpId="0" nodeType="withEffect">
                                  <p:stCondLst>
                                    <p:cond delay="0"/>
                                  </p:stCondLst>
                                  <p:childTnLst>
                                    <p:animEffect transition="out" filter="fade">
                                      <p:cBhvr>
                                        <p:cTn id="62" dur="500" tmFilter="0, 0; .2, .5; .8, .5; 1, 0"/>
                                        <p:tgtEl>
                                          <p:spTgt spid="113"/>
                                        </p:tgtEl>
                                      </p:cBhvr>
                                    </p:animEffect>
                                    <p:animScale>
                                      <p:cBhvr>
                                        <p:cTn id="63" dur="250" autoRev="1" fill="hold"/>
                                        <p:tgtEl>
                                          <p:spTgt spid="113"/>
                                        </p:tgtEl>
                                      </p:cBhvr>
                                      <p:by x="105000" y="105000"/>
                                    </p:animScale>
                                  </p:childTnLst>
                                </p:cTn>
                              </p:par>
                              <p:par>
                                <p:cTn id="64" presetID="26" presetClass="emph" presetSubtype="0" fill="hold" grpId="0" nodeType="withEffect">
                                  <p:stCondLst>
                                    <p:cond delay="0"/>
                                  </p:stCondLst>
                                  <p:childTnLst>
                                    <p:animEffect transition="out" filter="fade">
                                      <p:cBhvr>
                                        <p:cTn id="65" dur="500" tmFilter="0, 0; .2, .5; .8, .5; 1, 0"/>
                                        <p:tgtEl>
                                          <p:spTgt spid="117"/>
                                        </p:tgtEl>
                                      </p:cBhvr>
                                    </p:animEffect>
                                    <p:animScale>
                                      <p:cBhvr>
                                        <p:cTn id="66" dur="250" autoRev="1" fill="hold"/>
                                        <p:tgtEl>
                                          <p:spTgt spid="1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8" grpId="0"/>
      <p:bldP spid="111" grpId="0"/>
      <p:bldP spid="113" grpId="0"/>
      <p:bldP spid="117" grpId="0"/>
      <p:bldP spid="84" grpId="0"/>
      <p:bldP spid="85" grpId="0"/>
      <p:bldP spid="86" grpId="0"/>
      <p:bldP spid="87" grpId="0"/>
      <p:bldP spid="8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a:extLst>
              <a:ext uri="{FF2B5EF4-FFF2-40B4-BE49-F238E27FC236}">
                <a16:creationId xmlns:a16="http://schemas.microsoft.com/office/drawing/2014/main" id="{95BD1C59-3CC5-4E26-B9D1-156A46B98FED}"/>
              </a:ext>
            </a:extLst>
          </p:cNvPr>
          <p:cNvSpPr/>
          <p:nvPr/>
        </p:nvSpPr>
        <p:spPr>
          <a:xfrm>
            <a:off x="8423487" y="28159"/>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a:extLst>
              <a:ext uri="{FF2B5EF4-FFF2-40B4-BE49-F238E27FC236}">
                <a16:creationId xmlns:a16="http://schemas.microsoft.com/office/drawing/2014/main" id="{C4EF7D0C-A0C8-4F20-947D-62FE0F4E01BD}"/>
              </a:ext>
            </a:extLst>
          </p:cNvPr>
          <p:cNvSpPr/>
          <p:nvPr/>
        </p:nvSpPr>
        <p:spPr>
          <a:xfrm>
            <a:off x="10038164" y="1815767"/>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12BFE49E-DFD4-4409-A003-6111AFCB30D2}"/>
              </a:ext>
            </a:extLst>
          </p:cNvPr>
          <p:cNvSpPr/>
          <p:nvPr/>
        </p:nvSpPr>
        <p:spPr>
          <a:xfrm>
            <a:off x="8407115" y="2381590"/>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1" name="群組 60">
            <a:extLst>
              <a:ext uri="{FF2B5EF4-FFF2-40B4-BE49-F238E27FC236}">
                <a16:creationId xmlns:a16="http://schemas.microsoft.com/office/drawing/2014/main" id="{EF6DAFAC-80DB-4A9E-9AF4-39378E1C3E54}"/>
              </a:ext>
            </a:extLst>
          </p:cNvPr>
          <p:cNvGrpSpPr/>
          <p:nvPr/>
        </p:nvGrpSpPr>
        <p:grpSpPr>
          <a:xfrm>
            <a:off x="8201958" y="2565797"/>
            <a:ext cx="1927417" cy="1914726"/>
            <a:chOff x="9800477" y="151582"/>
            <a:chExt cx="1927417" cy="1914726"/>
          </a:xfrm>
        </p:grpSpPr>
        <p:grpSp>
          <p:nvGrpSpPr>
            <p:cNvPr id="62" name="群組 61">
              <a:extLst>
                <a:ext uri="{FF2B5EF4-FFF2-40B4-BE49-F238E27FC236}">
                  <a16:creationId xmlns:a16="http://schemas.microsoft.com/office/drawing/2014/main" id="{B2D7E230-D6FB-425F-91C8-AB5EC7A10B80}"/>
                </a:ext>
              </a:extLst>
            </p:cNvPr>
            <p:cNvGrpSpPr/>
            <p:nvPr/>
          </p:nvGrpSpPr>
          <p:grpSpPr>
            <a:xfrm>
              <a:off x="9892144" y="264971"/>
              <a:ext cx="1835750" cy="1801337"/>
              <a:chOff x="7247097" y="1250077"/>
              <a:chExt cx="4556553" cy="4448781"/>
            </a:xfrm>
          </p:grpSpPr>
          <p:grpSp>
            <p:nvGrpSpPr>
              <p:cNvPr id="64" name="群組 63">
                <a:extLst>
                  <a:ext uri="{FF2B5EF4-FFF2-40B4-BE49-F238E27FC236}">
                    <a16:creationId xmlns:a16="http://schemas.microsoft.com/office/drawing/2014/main" id="{6888AFB0-B599-48D2-91A7-566D96DF73DF}"/>
                  </a:ext>
                </a:extLst>
              </p:cNvPr>
              <p:cNvGrpSpPr/>
              <p:nvPr/>
            </p:nvGrpSpPr>
            <p:grpSpPr>
              <a:xfrm>
                <a:off x="8989091" y="1250077"/>
                <a:ext cx="2814559" cy="4318000"/>
                <a:chOff x="2460179" y="1360144"/>
                <a:chExt cx="2814559" cy="4318000"/>
              </a:xfrm>
            </p:grpSpPr>
            <p:sp>
              <p:nvSpPr>
                <p:cNvPr id="68" name="手繪多邊形: 圖案 67">
                  <a:extLst>
                    <a:ext uri="{FF2B5EF4-FFF2-40B4-BE49-F238E27FC236}">
                      <a16:creationId xmlns:a16="http://schemas.microsoft.com/office/drawing/2014/main" id="{087F7415-A793-435F-BD1A-9BC8C8AF423C}"/>
                    </a:ext>
                  </a:extLst>
                </p:cNvPr>
                <p:cNvSpPr/>
                <p:nvPr/>
              </p:nvSpPr>
              <p:spPr>
                <a:xfrm>
                  <a:off x="2460179" y="1360144"/>
                  <a:ext cx="2814557"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9" name="直線單箭頭接點 68">
                  <a:extLst>
                    <a:ext uri="{FF2B5EF4-FFF2-40B4-BE49-F238E27FC236}">
                      <a16:creationId xmlns:a16="http://schemas.microsoft.com/office/drawing/2014/main" id="{FA0F093F-741D-44BC-B332-207D8ED77751}"/>
                    </a:ext>
                  </a:extLst>
                </p:cNvPr>
                <p:cNvCxnSpPr>
                  <a:stCxn id="68" idx="1"/>
                  <a:endCxn id="68" idx="36"/>
                </p:cNvCxnSpPr>
                <p:nvPr/>
              </p:nvCxnSpPr>
              <p:spPr>
                <a:xfrm flipH="1" flipV="1">
                  <a:off x="2463803" y="1512545"/>
                  <a:ext cx="1286935" cy="4165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0E149BCB-8691-46D2-8AF1-40A5B962F5F3}"/>
                    </a:ext>
                  </a:extLst>
                </p:cNvPr>
                <p:cNvCxnSpPr>
                  <a:cxnSpLocks/>
                  <a:stCxn id="68" idx="1"/>
                  <a:endCxn id="68" idx="2"/>
                </p:cNvCxnSpPr>
                <p:nvPr/>
              </p:nvCxnSpPr>
              <p:spPr>
                <a:xfrm flipV="1">
                  <a:off x="3750738" y="1461743"/>
                  <a:ext cx="1524000" cy="42164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5" name="直線單箭頭接點 64">
                <a:extLst>
                  <a:ext uri="{FF2B5EF4-FFF2-40B4-BE49-F238E27FC236}">
                    <a16:creationId xmlns:a16="http://schemas.microsoft.com/office/drawing/2014/main" id="{34F1790F-8C1F-4EC0-8CD5-A39C4868BCD3}"/>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37A28884-E4BB-4C86-8A3A-F354CE18763F}"/>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4CA81D50-E4B1-44B5-BDFD-327B512A4BDC}"/>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67" name="文字方塊 66">
                    <a:extLst>
                      <a:ext uri="{FF2B5EF4-FFF2-40B4-BE49-F238E27FC236}">
                        <a16:creationId xmlns:a16="http://schemas.microsoft.com/office/drawing/2014/main" id="{4CA81D50-E4B1-44B5-BDFD-327B512A4BDC}"/>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10"/>
                    <a:stretch>
                      <a:fillRect l="-5882" r="-229412"/>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63" name="矩形: 圓角 62">
                  <a:extLst>
                    <a:ext uri="{FF2B5EF4-FFF2-40B4-BE49-F238E27FC236}">
                      <a16:creationId xmlns:a16="http://schemas.microsoft.com/office/drawing/2014/main" id="{EA9991C0-12B1-4B61-BB36-0543A529805B}"/>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3</m:t>
                          </m:r>
                        </m:sub>
                      </m:sSub>
                    </m:oMath>
                  </a14:m>
                  <a:endParaRPr lang="zh-TW" altLang="en-US" sz="1200" dirty="0">
                    <a:solidFill>
                      <a:srgbClr val="0070C0"/>
                    </a:solidFill>
                  </a:endParaRPr>
                </a:p>
              </p:txBody>
            </p:sp>
          </mc:Choice>
          <mc:Fallback xmlns="">
            <p:sp>
              <p:nvSpPr>
                <p:cNvPr id="63" name="矩形: 圓角 62">
                  <a:extLst>
                    <a:ext uri="{FF2B5EF4-FFF2-40B4-BE49-F238E27FC236}">
                      <a16:creationId xmlns:a16="http://schemas.microsoft.com/office/drawing/2014/main" id="{EA9991C0-12B1-4B61-BB36-0543A529805B}"/>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11"/>
                  <a:stretch>
                    <a:fillRect/>
                  </a:stretch>
                </a:blipFill>
                <a:ln w="19050">
                  <a:solidFill>
                    <a:srgbClr val="0070C0"/>
                  </a:solidFill>
                </a:ln>
              </p:spPr>
              <p:txBody>
                <a:bodyPr/>
                <a:lstStyle/>
                <a:p>
                  <a:r>
                    <a:rPr lang="zh-TW" altLang="en-US">
                      <a:noFill/>
                    </a:rPr>
                    <a:t> </a:t>
                  </a:r>
                </a:p>
              </p:txBody>
            </p:sp>
          </mc:Fallback>
        </mc:AlternateContent>
      </p:grpSp>
      <p:sp>
        <p:nvSpPr>
          <p:cNvPr id="73" name="矩形 72">
            <a:extLst>
              <a:ext uri="{FF2B5EF4-FFF2-40B4-BE49-F238E27FC236}">
                <a16:creationId xmlns:a16="http://schemas.microsoft.com/office/drawing/2014/main" id="{425F60ED-90EA-400D-8F78-73E03400C743}"/>
              </a:ext>
            </a:extLst>
          </p:cNvPr>
          <p:cNvSpPr/>
          <p:nvPr/>
        </p:nvSpPr>
        <p:spPr>
          <a:xfrm>
            <a:off x="10043520" y="4177207"/>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14</a:t>
            </a:fld>
            <a:endParaRPr lang="zh-TW" altLang="en-US" sz="1400" dirty="0">
              <a:solidFill>
                <a:srgbClr val="6633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Constraints</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457869" y="1362265"/>
                <a:ext cx="5130800"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457869" y="1362265"/>
                <a:ext cx="5130800" cy="461665"/>
              </a:xfrm>
              <a:prstGeom prst="rect">
                <a:avLst/>
              </a:prstGeom>
              <a:blipFill>
                <a:blip r:embed="rId3"/>
                <a:stretch>
                  <a:fillRect l="-1781" t="-9211" b="-30263"/>
                </a:stretch>
              </a:blipFill>
            </p:spPr>
            <p:txBody>
              <a:bodyPr/>
              <a:lstStyle/>
              <a:p>
                <a:r>
                  <a:rPr lang="zh-TW" altLang="en-US">
                    <a:noFill/>
                  </a:rPr>
                  <a:t> </a:t>
                </a:r>
              </a:p>
            </p:txBody>
          </p:sp>
        </mc:Fallback>
      </mc:AlternateContent>
      <p:pic>
        <p:nvPicPr>
          <p:cNvPr id="20" name="圖片 19">
            <a:extLst>
              <a:ext uri="{FF2B5EF4-FFF2-40B4-BE49-F238E27FC236}">
                <a16:creationId xmlns:a16="http://schemas.microsoft.com/office/drawing/2014/main" id="{B6A79D43-67BE-49A7-B033-1F5F38CB7B08}"/>
              </a:ext>
            </a:extLst>
          </p:cNvPr>
          <p:cNvPicPr>
            <a:picLocks noChangeAspect="1"/>
          </p:cNvPicPr>
          <p:nvPr/>
        </p:nvPicPr>
        <p:blipFill>
          <a:blip r:embed="rId12"/>
          <a:stretch>
            <a:fillRect/>
          </a:stretch>
        </p:blipFill>
        <p:spPr>
          <a:xfrm>
            <a:off x="948045" y="3282222"/>
            <a:ext cx="5734050" cy="2362200"/>
          </a:xfrm>
          <a:prstGeom prst="rect">
            <a:avLst/>
          </a:prstGeom>
        </p:spPr>
      </p:pic>
      <p:pic>
        <p:nvPicPr>
          <p:cNvPr id="24" name="圖片 23">
            <a:extLst>
              <a:ext uri="{FF2B5EF4-FFF2-40B4-BE49-F238E27FC236}">
                <a16:creationId xmlns:a16="http://schemas.microsoft.com/office/drawing/2014/main" id="{6E7F109D-8303-4208-9F71-E072FC8E15BD}"/>
              </a:ext>
            </a:extLst>
          </p:cNvPr>
          <p:cNvPicPr>
            <a:picLocks noChangeAspect="1"/>
          </p:cNvPicPr>
          <p:nvPr/>
        </p:nvPicPr>
        <p:blipFill>
          <a:blip r:embed="rId13"/>
          <a:stretch>
            <a:fillRect/>
          </a:stretch>
        </p:blipFill>
        <p:spPr>
          <a:xfrm>
            <a:off x="561683" y="1953055"/>
            <a:ext cx="7810500" cy="1066800"/>
          </a:xfrm>
          <a:prstGeom prst="rect">
            <a:avLst/>
          </a:prstGeom>
        </p:spPr>
      </p:pic>
      <p:grpSp>
        <p:nvGrpSpPr>
          <p:cNvPr id="10" name="群組 9">
            <a:extLst>
              <a:ext uri="{FF2B5EF4-FFF2-40B4-BE49-F238E27FC236}">
                <a16:creationId xmlns:a16="http://schemas.microsoft.com/office/drawing/2014/main" id="{EEF9E054-3034-4AB8-994B-93AAEC16C41D}"/>
              </a:ext>
            </a:extLst>
          </p:cNvPr>
          <p:cNvGrpSpPr/>
          <p:nvPr/>
        </p:nvGrpSpPr>
        <p:grpSpPr>
          <a:xfrm>
            <a:off x="8423487" y="164269"/>
            <a:ext cx="1718745" cy="1914724"/>
            <a:chOff x="9800477" y="151582"/>
            <a:chExt cx="1718745" cy="1914724"/>
          </a:xfrm>
        </p:grpSpPr>
        <p:grpSp>
          <p:nvGrpSpPr>
            <p:cNvPr id="3" name="群組 2">
              <a:extLst>
                <a:ext uri="{FF2B5EF4-FFF2-40B4-BE49-F238E27FC236}">
                  <a16:creationId xmlns:a16="http://schemas.microsoft.com/office/drawing/2014/main" id="{DF465255-8EA7-4AF9-8E7B-0E02D6A329D8}"/>
                </a:ext>
              </a:extLst>
            </p:cNvPr>
            <p:cNvGrpSpPr/>
            <p:nvPr/>
          </p:nvGrpSpPr>
          <p:grpSpPr>
            <a:xfrm>
              <a:off x="9892145" y="273037"/>
              <a:ext cx="1627077" cy="1793269"/>
              <a:chOff x="7247097" y="1270000"/>
              <a:chExt cx="4038600" cy="4428858"/>
            </a:xfrm>
          </p:grpSpPr>
          <p:grpSp>
            <p:nvGrpSpPr>
              <p:cNvPr id="39" name="群組 38">
                <a:extLst>
                  <a:ext uri="{FF2B5EF4-FFF2-40B4-BE49-F238E27FC236}">
                    <a16:creationId xmlns:a16="http://schemas.microsoft.com/office/drawing/2014/main" id="{1B7E225F-5B41-4D56-A6B8-436D891DCFD7}"/>
                  </a:ext>
                </a:extLst>
              </p:cNvPr>
              <p:cNvGrpSpPr/>
              <p:nvPr/>
            </p:nvGrpSpPr>
            <p:grpSpPr>
              <a:xfrm>
                <a:off x="8218623" y="1270000"/>
                <a:ext cx="2814556" cy="4318000"/>
                <a:chOff x="1689711" y="1380067"/>
                <a:chExt cx="2814556" cy="4318000"/>
              </a:xfrm>
            </p:grpSpPr>
            <p:sp>
              <p:nvSpPr>
                <p:cNvPr id="40" name="手繪多邊形: 圖案 39">
                  <a:extLst>
                    <a:ext uri="{FF2B5EF4-FFF2-40B4-BE49-F238E27FC236}">
                      <a16:creationId xmlns:a16="http://schemas.microsoft.com/office/drawing/2014/main" id="{7EF997E2-B365-47B2-9E48-565ED45E558E}"/>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單箭頭接點 40">
                  <a:extLst>
                    <a:ext uri="{FF2B5EF4-FFF2-40B4-BE49-F238E27FC236}">
                      <a16:creationId xmlns:a16="http://schemas.microsoft.com/office/drawing/2014/main" id="{2C9E9036-A545-4071-A7C5-42C92B461544}"/>
                    </a:ext>
                  </a:extLst>
                </p:cNvPr>
                <p:cNvCxnSpPr>
                  <a:stCxn id="40" idx="1"/>
                  <a:endCxn id="40" idx="36"/>
                </p:cNvCxnSpPr>
                <p:nvPr/>
              </p:nvCxnSpPr>
              <p:spPr>
                <a:xfrm flipH="1" flipV="1">
                  <a:off x="1693333" y="1532467"/>
                  <a:ext cx="1286934" cy="4165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D3296479-7763-4A77-B480-21996345860B}"/>
                    </a:ext>
                  </a:extLst>
                </p:cNvPr>
                <p:cNvCxnSpPr>
                  <a:cxnSpLocks/>
                  <a:stCxn id="40" idx="1"/>
                  <a:endCxn id="40" idx="2"/>
                </p:cNvCxnSpPr>
                <p:nvPr/>
              </p:nvCxnSpPr>
              <p:spPr>
                <a:xfrm flipV="1">
                  <a:off x="2980267" y="1481667"/>
                  <a:ext cx="1524000" cy="4216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4" name="直線單箭頭接點 43">
                <a:extLst>
                  <a:ext uri="{FF2B5EF4-FFF2-40B4-BE49-F238E27FC236}">
                    <a16:creationId xmlns:a16="http://schemas.microsoft.com/office/drawing/2014/main" id="{A9AEE939-0C59-4A47-B0AA-063045C13807}"/>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42FF1F28-E032-488B-B3BC-326E7496C94E}"/>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26942181-34A9-4F51-A2A3-A6E4C82790AB}"/>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6" name="文字方塊 45">
                    <a:extLst>
                      <a:ext uri="{FF2B5EF4-FFF2-40B4-BE49-F238E27FC236}">
                        <a16:creationId xmlns:a16="http://schemas.microsoft.com/office/drawing/2014/main" id="{26942181-34A9-4F51-A2A3-A6E4C82790AB}"/>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6"/>
                    <a:stretch>
                      <a:fillRect l="-3922" r="-229412"/>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48" name="矩形: 圓角 47">
                  <a:extLst>
                    <a:ext uri="{FF2B5EF4-FFF2-40B4-BE49-F238E27FC236}">
                      <a16:creationId xmlns:a16="http://schemas.microsoft.com/office/drawing/2014/main" id="{AFB6F565-D808-478F-836C-76D8CE93F031}"/>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1</m:t>
                          </m:r>
                        </m:sub>
                      </m:sSub>
                    </m:oMath>
                  </a14:m>
                  <a:endParaRPr lang="zh-TW" altLang="en-US" sz="1200" dirty="0">
                    <a:solidFill>
                      <a:srgbClr val="0070C0"/>
                    </a:solidFill>
                  </a:endParaRPr>
                </a:p>
              </p:txBody>
            </p:sp>
          </mc:Choice>
          <mc:Fallback xmlns="">
            <p:sp>
              <p:nvSpPr>
                <p:cNvPr id="48" name="矩形: 圓角 47">
                  <a:extLst>
                    <a:ext uri="{FF2B5EF4-FFF2-40B4-BE49-F238E27FC236}">
                      <a16:creationId xmlns:a16="http://schemas.microsoft.com/office/drawing/2014/main" id="{AFB6F565-D808-478F-836C-76D8CE93F031}"/>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7"/>
                  <a:stretch>
                    <a:fillRect/>
                  </a:stretch>
                </a:blipFill>
                <a:ln w="19050">
                  <a:solidFill>
                    <a:srgbClr val="0070C0"/>
                  </a:solidFill>
                </a:ln>
              </p:spPr>
              <p:txBody>
                <a:bodyPr/>
                <a:lstStyle/>
                <a:p>
                  <a:r>
                    <a:rPr lang="zh-TW" altLang="en-US">
                      <a:noFill/>
                    </a:rPr>
                    <a:t> </a:t>
                  </a:r>
                </a:p>
              </p:txBody>
            </p:sp>
          </mc:Fallback>
        </mc:AlternateContent>
      </p:grpSp>
      <p:sp>
        <p:nvSpPr>
          <p:cNvPr id="11" name="箭號: 向下 10">
            <a:extLst>
              <a:ext uri="{FF2B5EF4-FFF2-40B4-BE49-F238E27FC236}">
                <a16:creationId xmlns:a16="http://schemas.microsoft.com/office/drawing/2014/main" id="{2765430E-589A-41DB-926D-EE23DAA37E22}"/>
              </a:ext>
            </a:extLst>
          </p:cNvPr>
          <p:cNvSpPr/>
          <p:nvPr/>
        </p:nvSpPr>
        <p:spPr>
          <a:xfrm rot="18496985">
            <a:off x="9785846" y="1652226"/>
            <a:ext cx="302820" cy="3155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51" name="群組 50">
            <a:extLst>
              <a:ext uri="{FF2B5EF4-FFF2-40B4-BE49-F238E27FC236}">
                <a16:creationId xmlns:a16="http://schemas.microsoft.com/office/drawing/2014/main" id="{8DD52709-D336-44D2-BC71-0F5C631644F9}"/>
              </a:ext>
            </a:extLst>
          </p:cNvPr>
          <p:cNvGrpSpPr/>
          <p:nvPr/>
        </p:nvGrpSpPr>
        <p:grpSpPr>
          <a:xfrm>
            <a:off x="10139551" y="1804077"/>
            <a:ext cx="1718745" cy="1914726"/>
            <a:chOff x="9800477" y="151582"/>
            <a:chExt cx="1718745" cy="1914726"/>
          </a:xfrm>
        </p:grpSpPr>
        <p:grpSp>
          <p:nvGrpSpPr>
            <p:cNvPr id="52" name="群組 51">
              <a:extLst>
                <a:ext uri="{FF2B5EF4-FFF2-40B4-BE49-F238E27FC236}">
                  <a16:creationId xmlns:a16="http://schemas.microsoft.com/office/drawing/2014/main" id="{B77D10F2-4D87-43C3-9168-1CED703135C2}"/>
                </a:ext>
              </a:extLst>
            </p:cNvPr>
            <p:cNvGrpSpPr/>
            <p:nvPr/>
          </p:nvGrpSpPr>
          <p:grpSpPr>
            <a:xfrm>
              <a:off x="9892144" y="317866"/>
              <a:ext cx="1627078" cy="1748442"/>
              <a:chOff x="7247097" y="1380712"/>
              <a:chExt cx="4038604" cy="4318146"/>
            </a:xfrm>
          </p:grpSpPr>
          <p:grpSp>
            <p:nvGrpSpPr>
              <p:cNvPr id="54" name="群組 53">
                <a:extLst>
                  <a:ext uri="{FF2B5EF4-FFF2-40B4-BE49-F238E27FC236}">
                    <a16:creationId xmlns:a16="http://schemas.microsoft.com/office/drawing/2014/main" id="{4D267336-6282-4BCD-8FC2-2C946F72CD6C}"/>
                  </a:ext>
                </a:extLst>
              </p:cNvPr>
              <p:cNvGrpSpPr/>
              <p:nvPr/>
            </p:nvGrpSpPr>
            <p:grpSpPr>
              <a:xfrm>
                <a:off x="8471142" y="1380712"/>
                <a:ext cx="2814559" cy="4318000"/>
                <a:chOff x="1942230" y="1490779"/>
                <a:chExt cx="2814559" cy="4318000"/>
              </a:xfrm>
            </p:grpSpPr>
            <p:sp>
              <p:nvSpPr>
                <p:cNvPr id="58" name="手繪多邊形: 圖案 57">
                  <a:extLst>
                    <a:ext uri="{FF2B5EF4-FFF2-40B4-BE49-F238E27FC236}">
                      <a16:creationId xmlns:a16="http://schemas.microsoft.com/office/drawing/2014/main" id="{28AEB44C-96D4-4705-A6D4-53E9D4D4A0C4}"/>
                    </a:ext>
                  </a:extLst>
                </p:cNvPr>
                <p:cNvSpPr/>
                <p:nvPr/>
              </p:nvSpPr>
              <p:spPr>
                <a:xfrm>
                  <a:off x="1942230" y="1490779"/>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9" name="直線單箭頭接點 58">
                  <a:extLst>
                    <a:ext uri="{FF2B5EF4-FFF2-40B4-BE49-F238E27FC236}">
                      <a16:creationId xmlns:a16="http://schemas.microsoft.com/office/drawing/2014/main" id="{F55B1050-BCF2-4D0C-8CFA-997E035465AC}"/>
                    </a:ext>
                  </a:extLst>
                </p:cNvPr>
                <p:cNvCxnSpPr>
                  <a:stCxn id="58" idx="1"/>
                  <a:endCxn id="58" idx="36"/>
                </p:cNvCxnSpPr>
                <p:nvPr/>
              </p:nvCxnSpPr>
              <p:spPr>
                <a:xfrm flipH="1" flipV="1">
                  <a:off x="1945854" y="1643179"/>
                  <a:ext cx="1286935" cy="4165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8791EE8C-F127-4545-B2DF-7D68ABE4E0FC}"/>
                    </a:ext>
                  </a:extLst>
                </p:cNvPr>
                <p:cNvCxnSpPr>
                  <a:cxnSpLocks/>
                  <a:stCxn id="58" idx="1"/>
                  <a:endCxn id="58" idx="2"/>
                </p:cNvCxnSpPr>
                <p:nvPr/>
              </p:nvCxnSpPr>
              <p:spPr>
                <a:xfrm flipV="1">
                  <a:off x="3232789" y="1592377"/>
                  <a:ext cx="1524000" cy="4216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a:extLst>
                  <a:ext uri="{FF2B5EF4-FFF2-40B4-BE49-F238E27FC236}">
                    <a16:creationId xmlns:a16="http://schemas.microsoft.com/office/drawing/2014/main" id="{3A4C83FA-0296-419F-AE64-D6A232D2A2F9}"/>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F9149AFC-D84A-473A-B993-1862444064D3}"/>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5BB545C1-90EC-4AB5-8940-EBB437452654}"/>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57" name="文字方塊 56">
                    <a:extLst>
                      <a:ext uri="{FF2B5EF4-FFF2-40B4-BE49-F238E27FC236}">
                        <a16:creationId xmlns:a16="http://schemas.microsoft.com/office/drawing/2014/main" id="{5BB545C1-90EC-4AB5-8940-EBB437452654}"/>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8"/>
                    <a:stretch>
                      <a:fillRect l="-6000" r="-23600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53" name="矩形: 圓角 52">
                  <a:extLst>
                    <a:ext uri="{FF2B5EF4-FFF2-40B4-BE49-F238E27FC236}">
                      <a16:creationId xmlns:a16="http://schemas.microsoft.com/office/drawing/2014/main" id="{013E8CF6-0531-426A-A24D-4326260BD266}"/>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2</m:t>
                          </m:r>
                        </m:sub>
                      </m:sSub>
                    </m:oMath>
                  </a14:m>
                  <a:endParaRPr lang="zh-TW" altLang="en-US" sz="1200" dirty="0">
                    <a:solidFill>
                      <a:srgbClr val="0070C0"/>
                    </a:solidFill>
                  </a:endParaRPr>
                </a:p>
              </p:txBody>
            </p:sp>
          </mc:Choice>
          <mc:Fallback xmlns="">
            <p:sp>
              <p:nvSpPr>
                <p:cNvPr id="53" name="矩形: 圓角 52">
                  <a:extLst>
                    <a:ext uri="{FF2B5EF4-FFF2-40B4-BE49-F238E27FC236}">
                      <a16:creationId xmlns:a16="http://schemas.microsoft.com/office/drawing/2014/main" id="{013E8CF6-0531-426A-A24D-4326260BD266}"/>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9"/>
                  <a:stretch>
                    <a:fillRect/>
                  </a:stretch>
                </a:blipFill>
                <a:ln w="19050">
                  <a:solidFill>
                    <a:srgbClr val="0070C0"/>
                  </a:solidFill>
                </a:ln>
              </p:spPr>
              <p:txBody>
                <a:bodyPr/>
                <a:lstStyle/>
                <a:p>
                  <a:r>
                    <a:rPr lang="zh-TW" altLang="en-US">
                      <a:noFill/>
                    </a:rPr>
                    <a:t> </a:t>
                  </a:r>
                </a:p>
              </p:txBody>
            </p:sp>
          </mc:Fallback>
        </mc:AlternateContent>
      </p:grpSp>
      <p:sp>
        <p:nvSpPr>
          <p:cNvPr id="75" name="箭號: 向下 74">
            <a:extLst>
              <a:ext uri="{FF2B5EF4-FFF2-40B4-BE49-F238E27FC236}">
                <a16:creationId xmlns:a16="http://schemas.microsoft.com/office/drawing/2014/main" id="{E6D6C63D-7B75-4D4C-AAE5-14124682F690}"/>
              </a:ext>
            </a:extLst>
          </p:cNvPr>
          <p:cNvSpPr/>
          <p:nvPr/>
        </p:nvSpPr>
        <p:spPr>
          <a:xfrm rot="3431912">
            <a:off x="10181637" y="3073379"/>
            <a:ext cx="302820" cy="3155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77" name="群組 76">
            <a:extLst>
              <a:ext uri="{FF2B5EF4-FFF2-40B4-BE49-F238E27FC236}">
                <a16:creationId xmlns:a16="http://schemas.microsoft.com/office/drawing/2014/main" id="{3B83F7A8-7984-446D-A200-7919CB2F91A6}"/>
              </a:ext>
            </a:extLst>
          </p:cNvPr>
          <p:cNvGrpSpPr/>
          <p:nvPr/>
        </p:nvGrpSpPr>
        <p:grpSpPr>
          <a:xfrm>
            <a:off x="10061835" y="4254341"/>
            <a:ext cx="2039137" cy="1914726"/>
            <a:chOff x="9800477" y="151582"/>
            <a:chExt cx="2039137" cy="1914726"/>
          </a:xfrm>
        </p:grpSpPr>
        <p:grpSp>
          <p:nvGrpSpPr>
            <p:cNvPr id="78" name="群組 77">
              <a:extLst>
                <a:ext uri="{FF2B5EF4-FFF2-40B4-BE49-F238E27FC236}">
                  <a16:creationId xmlns:a16="http://schemas.microsoft.com/office/drawing/2014/main" id="{7C304952-C98F-4B27-846D-95688AE4800A}"/>
                </a:ext>
              </a:extLst>
            </p:cNvPr>
            <p:cNvGrpSpPr/>
            <p:nvPr/>
          </p:nvGrpSpPr>
          <p:grpSpPr>
            <a:xfrm>
              <a:off x="9892144" y="193506"/>
              <a:ext cx="1947470" cy="1872802"/>
              <a:chOff x="7247097" y="1073579"/>
              <a:chExt cx="4833856" cy="4625279"/>
            </a:xfrm>
          </p:grpSpPr>
          <p:grpSp>
            <p:nvGrpSpPr>
              <p:cNvPr id="80" name="群組 79">
                <a:extLst>
                  <a:ext uri="{FF2B5EF4-FFF2-40B4-BE49-F238E27FC236}">
                    <a16:creationId xmlns:a16="http://schemas.microsoft.com/office/drawing/2014/main" id="{58AA925A-7143-49E9-97CA-4B6B936758AC}"/>
                  </a:ext>
                </a:extLst>
              </p:cNvPr>
              <p:cNvGrpSpPr/>
              <p:nvPr/>
            </p:nvGrpSpPr>
            <p:grpSpPr>
              <a:xfrm>
                <a:off x="9266396" y="1073579"/>
                <a:ext cx="2814557" cy="4318000"/>
                <a:chOff x="2737484" y="1183646"/>
                <a:chExt cx="2814557" cy="4318000"/>
              </a:xfrm>
            </p:grpSpPr>
            <p:sp>
              <p:nvSpPr>
                <p:cNvPr id="87" name="手繪多邊形: 圖案 86">
                  <a:extLst>
                    <a:ext uri="{FF2B5EF4-FFF2-40B4-BE49-F238E27FC236}">
                      <a16:creationId xmlns:a16="http://schemas.microsoft.com/office/drawing/2014/main" id="{2F94A653-0702-4ED7-B15D-2A8F681EA444}"/>
                    </a:ext>
                  </a:extLst>
                </p:cNvPr>
                <p:cNvSpPr/>
                <p:nvPr/>
              </p:nvSpPr>
              <p:spPr>
                <a:xfrm>
                  <a:off x="2737484" y="1183646"/>
                  <a:ext cx="2814557"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0" name="直線單箭頭接點 89">
                  <a:extLst>
                    <a:ext uri="{FF2B5EF4-FFF2-40B4-BE49-F238E27FC236}">
                      <a16:creationId xmlns:a16="http://schemas.microsoft.com/office/drawing/2014/main" id="{DF4D7E36-C32C-4ACF-B9FF-5EC7A23F95E4}"/>
                    </a:ext>
                  </a:extLst>
                </p:cNvPr>
                <p:cNvCxnSpPr>
                  <a:stCxn id="87" idx="1"/>
                  <a:endCxn id="87" idx="36"/>
                </p:cNvCxnSpPr>
                <p:nvPr/>
              </p:nvCxnSpPr>
              <p:spPr>
                <a:xfrm flipH="1" flipV="1">
                  <a:off x="2741105" y="1336047"/>
                  <a:ext cx="1286935" cy="4165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11A2C1CD-289B-46E7-BBC5-D3E7DD21AAB8}"/>
                    </a:ext>
                  </a:extLst>
                </p:cNvPr>
                <p:cNvCxnSpPr>
                  <a:cxnSpLocks/>
                  <a:stCxn id="87" idx="1"/>
                  <a:endCxn id="87" idx="2"/>
                </p:cNvCxnSpPr>
                <p:nvPr/>
              </p:nvCxnSpPr>
              <p:spPr>
                <a:xfrm flipV="1">
                  <a:off x="4028041" y="1285245"/>
                  <a:ext cx="1524000" cy="42164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1" name="直線單箭頭接點 80">
                <a:extLst>
                  <a:ext uri="{FF2B5EF4-FFF2-40B4-BE49-F238E27FC236}">
                    <a16:creationId xmlns:a16="http://schemas.microsoft.com/office/drawing/2014/main" id="{FE730740-CBBA-468D-BBE2-AB56B0BE7ECB}"/>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46B7E013-B5E2-4BCF-B5FD-E5AD17EB9CD1}"/>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29C570DE-9ED0-4A6D-BD44-455AF85FF6CD}"/>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sub>
                          </m:sSub>
                        </m:oMath>
                      </m:oMathPara>
                    </a14:m>
                    <a:endParaRPr lang="zh-TW" altLang="en-US" sz="2400" dirty="0"/>
                  </a:p>
                </p:txBody>
              </p:sp>
            </mc:Choice>
            <mc:Fallback xmlns="">
              <p:sp>
                <p:nvSpPr>
                  <p:cNvPr id="83" name="文字方塊 82">
                    <a:extLst>
                      <a:ext uri="{FF2B5EF4-FFF2-40B4-BE49-F238E27FC236}">
                        <a16:creationId xmlns:a16="http://schemas.microsoft.com/office/drawing/2014/main" id="{29C570DE-9ED0-4A6D-BD44-455AF85FF6CD}"/>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14"/>
                    <a:stretch>
                      <a:fillRect l="-5882" r="-215686"/>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79" name="矩形: 圓角 78">
                  <a:extLst>
                    <a:ext uri="{FF2B5EF4-FFF2-40B4-BE49-F238E27FC236}">
                      <a16:creationId xmlns:a16="http://schemas.microsoft.com/office/drawing/2014/main" id="{08069334-7580-494E-AAB0-FD0994652FE9}"/>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𝑖</m:t>
                          </m:r>
                        </m:sub>
                      </m:sSub>
                    </m:oMath>
                  </a14:m>
                  <a:endParaRPr lang="zh-TW" altLang="en-US" sz="1200" dirty="0">
                    <a:solidFill>
                      <a:srgbClr val="0070C0"/>
                    </a:solidFill>
                  </a:endParaRPr>
                </a:p>
              </p:txBody>
            </p:sp>
          </mc:Choice>
          <mc:Fallback xmlns="">
            <p:sp>
              <p:nvSpPr>
                <p:cNvPr id="79" name="矩形: 圓角 78">
                  <a:extLst>
                    <a:ext uri="{FF2B5EF4-FFF2-40B4-BE49-F238E27FC236}">
                      <a16:creationId xmlns:a16="http://schemas.microsoft.com/office/drawing/2014/main" id="{08069334-7580-494E-AAB0-FD0994652FE9}"/>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15"/>
                  <a:stretch>
                    <a:fillRect/>
                  </a:stretch>
                </a:blipFill>
                <a:ln w="19050">
                  <a:solidFill>
                    <a:srgbClr val="0070C0"/>
                  </a:solidFill>
                </a:ln>
              </p:spPr>
              <p:txBody>
                <a:bodyPr/>
                <a:lstStyle/>
                <a:p>
                  <a:r>
                    <a:rPr lang="zh-TW" altLang="en-US">
                      <a:noFill/>
                    </a:rPr>
                    <a:t> </a:t>
                  </a:r>
                </a:p>
              </p:txBody>
            </p:sp>
          </mc:Fallback>
        </mc:AlternateContent>
      </p:grpSp>
      <p:sp>
        <p:nvSpPr>
          <p:cNvPr id="14" name="箭號: 上彎 13">
            <a:extLst>
              <a:ext uri="{FF2B5EF4-FFF2-40B4-BE49-F238E27FC236}">
                <a16:creationId xmlns:a16="http://schemas.microsoft.com/office/drawing/2014/main" id="{2D51FC88-C3C1-4D15-9A56-4C6E882CCDC7}"/>
              </a:ext>
            </a:extLst>
          </p:cNvPr>
          <p:cNvSpPr/>
          <p:nvPr/>
        </p:nvSpPr>
        <p:spPr>
          <a:xfrm rot="5400000">
            <a:off x="9238669" y="4637652"/>
            <a:ext cx="796414" cy="1033251"/>
          </a:xfrm>
          <a:prstGeom prst="ben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5" name="文字方塊 14">
            <a:extLst>
              <a:ext uri="{FF2B5EF4-FFF2-40B4-BE49-F238E27FC236}">
                <a16:creationId xmlns:a16="http://schemas.microsoft.com/office/drawing/2014/main" id="{06F32902-B02C-423E-8CA7-418FA42ACF12}"/>
              </a:ext>
            </a:extLst>
          </p:cNvPr>
          <p:cNvSpPr txBox="1"/>
          <p:nvPr/>
        </p:nvSpPr>
        <p:spPr>
          <a:xfrm>
            <a:off x="9083789" y="4587596"/>
            <a:ext cx="386495" cy="923330"/>
          </a:xfrm>
          <a:prstGeom prst="rect">
            <a:avLst/>
          </a:prstGeom>
          <a:noFill/>
        </p:spPr>
        <p:txBody>
          <a:bodyPr wrap="square" rtlCol="0">
            <a:spAutoFit/>
          </a:bodyPr>
          <a:lstStyle/>
          <a:p>
            <a:r>
              <a:rPr lang="en-US" altLang="zh-TW" b="1" dirty="0"/>
              <a:t>.</a:t>
            </a:r>
          </a:p>
          <a:p>
            <a:r>
              <a:rPr lang="en-US" altLang="zh-TW" b="1" dirty="0"/>
              <a:t>.</a:t>
            </a:r>
          </a:p>
          <a:p>
            <a:r>
              <a:rPr lang="en-US" altLang="zh-TW" b="1" dirty="0"/>
              <a:t>.</a:t>
            </a:r>
            <a:endParaRPr lang="zh-TW" altLang="en-US" b="1" dirty="0"/>
          </a:p>
        </p:txBody>
      </p:sp>
    </p:spTree>
    <p:extLst>
      <p:ext uri="{BB962C8B-B14F-4D97-AF65-F5344CB8AC3E}">
        <p14:creationId xmlns:p14="http://schemas.microsoft.com/office/powerpoint/2010/main" val="3688510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15</a:t>
            </a:fld>
            <a:endParaRPr lang="zh-TW" altLang="en-US" sz="1400" dirty="0">
              <a:solidFill>
                <a:srgbClr val="6633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Tested Holonomic Robot</a:t>
            </a:r>
            <a:endParaRPr lang="zh-TW" altLang="en-US" dirty="0"/>
          </a:p>
        </p:txBody>
      </p:sp>
      <p:pic>
        <p:nvPicPr>
          <p:cNvPr id="13" name="圖片 12">
            <a:extLst>
              <a:ext uri="{FF2B5EF4-FFF2-40B4-BE49-F238E27FC236}">
                <a16:creationId xmlns:a16="http://schemas.microsoft.com/office/drawing/2014/main" id="{D2B2A4E3-9AB4-466A-99BF-A75D0FE20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327" y="1578445"/>
            <a:ext cx="4124325" cy="1123950"/>
          </a:xfrm>
          <a:prstGeom prst="rect">
            <a:avLst/>
          </a:prstGeom>
        </p:spPr>
      </p:pic>
      <p:pic>
        <p:nvPicPr>
          <p:cNvPr id="1028" name="Picture 4">
            <a:extLst>
              <a:ext uri="{FF2B5EF4-FFF2-40B4-BE49-F238E27FC236}">
                <a16:creationId xmlns:a16="http://schemas.microsoft.com/office/drawing/2014/main" id="{90C34AFA-4148-41A6-A9C4-94B3E40D5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62476" y="3289943"/>
            <a:ext cx="4010025" cy="248602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圓角 13">
            <a:extLst>
              <a:ext uri="{FF2B5EF4-FFF2-40B4-BE49-F238E27FC236}">
                <a16:creationId xmlns:a16="http://schemas.microsoft.com/office/drawing/2014/main" id="{30DAA5AF-6F83-4E69-BA9D-A8CC01D5FDA3}"/>
              </a:ext>
            </a:extLst>
          </p:cNvPr>
          <p:cNvSpPr/>
          <p:nvPr/>
        </p:nvSpPr>
        <p:spPr>
          <a:xfrm>
            <a:off x="1974943" y="2875754"/>
            <a:ext cx="1526059" cy="363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GBM</a:t>
            </a:r>
            <a:endParaRPr lang="zh-TW" altLang="en-US" sz="2400" b="1" dirty="0"/>
          </a:p>
        </p:txBody>
      </p:sp>
      <p:pic>
        <p:nvPicPr>
          <p:cNvPr id="1032" name="Picture 8">
            <a:extLst>
              <a:ext uri="{FF2B5EF4-FFF2-40B4-BE49-F238E27FC236}">
                <a16:creationId xmlns:a16="http://schemas.microsoft.com/office/drawing/2014/main" id="{D2C3E98C-082B-4F66-ABF3-E4CA86394B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4459" y="3225005"/>
            <a:ext cx="2614178" cy="2537038"/>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線接點 28">
            <a:extLst>
              <a:ext uri="{FF2B5EF4-FFF2-40B4-BE49-F238E27FC236}">
                <a16:creationId xmlns:a16="http://schemas.microsoft.com/office/drawing/2014/main" id="{04278213-7989-4FAA-AE80-536CEC0DCAF2}"/>
              </a:ext>
            </a:extLst>
          </p:cNvPr>
          <p:cNvCxnSpPr>
            <a:cxnSpLocks/>
          </p:cNvCxnSpPr>
          <p:nvPr/>
        </p:nvCxnSpPr>
        <p:spPr>
          <a:xfrm>
            <a:off x="5148662" y="1643877"/>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C6A89377-6725-401F-8EBD-6C6FE6C4D79A}"/>
              </a:ext>
            </a:extLst>
          </p:cNvPr>
          <p:cNvSpPr txBox="1"/>
          <p:nvPr/>
        </p:nvSpPr>
        <p:spPr>
          <a:xfrm>
            <a:off x="5474229" y="1349924"/>
            <a:ext cx="6573795" cy="2677656"/>
          </a:xfrm>
          <a:prstGeom prst="rect">
            <a:avLst/>
          </a:prstGeom>
          <a:noFill/>
        </p:spPr>
        <p:txBody>
          <a:bodyPr wrap="square" rtlCol="0">
            <a:spAutoFit/>
          </a:bodyPr>
          <a:lstStyle/>
          <a:p>
            <a:r>
              <a:rPr lang="en-US" altLang="zh-TW" sz="2400" dirty="0"/>
              <a:t>Assumptions:</a:t>
            </a:r>
          </a:p>
          <a:p>
            <a:pPr marL="342900" indent="-342900">
              <a:buFont typeface="Arial" panose="020B0604020202020204" pitchFamily="34" charset="0"/>
              <a:buChar char="•"/>
            </a:pPr>
            <a:r>
              <a:rPr lang="en-US" altLang="zh-TW" sz="2400" dirty="0"/>
              <a:t>Perfect control</a:t>
            </a:r>
          </a:p>
          <a:p>
            <a:pPr marL="342900" indent="-342900">
              <a:buFont typeface="Arial" panose="020B0604020202020204" pitchFamily="34" charset="0"/>
              <a:buChar char="•"/>
            </a:pPr>
            <a:r>
              <a:rPr lang="en-US" altLang="zh-TW" sz="2400" dirty="0"/>
              <a:t>Consider a linear TN-curve of motors (acceleration constraints &amp; maximum velocity limit)</a:t>
            </a:r>
          </a:p>
          <a:p>
            <a:pPr marL="342900" indent="-342900">
              <a:buFont typeface="Arial" panose="020B0604020202020204" pitchFamily="34" charset="0"/>
              <a:buChar char="•"/>
            </a:pPr>
            <a:r>
              <a:rPr lang="en-US" altLang="zh-TW" sz="2400" dirty="0"/>
              <a:t>The confronted tire forces will balance out</a:t>
            </a:r>
          </a:p>
          <a:p>
            <a:pPr marL="342900" indent="-342900">
              <a:buFont typeface="Arial" panose="020B0604020202020204" pitchFamily="34" charset="0"/>
              <a:buChar char="•"/>
            </a:pPr>
            <a:endParaRPr lang="zh-TW" altLang="en-US" sz="2400" dirty="0"/>
          </a:p>
        </p:txBody>
      </p:sp>
      <p:pic>
        <p:nvPicPr>
          <p:cNvPr id="1034" name="Picture 10" descr="image">
            <a:extLst>
              <a:ext uri="{FF2B5EF4-FFF2-40B4-BE49-F238E27FC236}">
                <a16:creationId xmlns:a16="http://schemas.microsoft.com/office/drawing/2014/main" id="{2D4502F8-1DD4-4832-91BB-95DF117F7D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6974" y="3739496"/>
            <a:ext cx="1959758" cy="1793179"/>
          </a:xfrm>
          <a:prstGeom prst="rect">
            <a:avLst/>
          </a:prstGeom>
          <a:noFill/>
          <a:extLst>
            <a:ext uri="{909E8E84-426E-40DD-AFC4-6F175D3DCCD1}">
              <a14:hiddenFill xmlns:a14="http://schemas.microsoft.com/office/drawing/2010/main">
                <a:solidFill>
                  <a:srgbClr val="FFFFFF"/>
                </a:solidFill>
              </a14:hiddenFill>
            </a:ext>
          </a:extLst>
        </p:spPr>
      </p:pic>
      <p:sp>
        <p:nvSpPr>
          <p:cNvPr id="16" name="箭號: 向右 15">
            <a:extLst>
              <a:ext uri="{FF2B5EF4-FFF2-40B4-BE49-F238E27FC236}">
                <a16:creationId xmlns:a16="http://schemas.microsoft.com/office/drawing/2014/main" id="{D3108DF9-2AF6-4B9E-9248-428B1D496D39}"/>
              </a:ext>
            </a:extLst>
          </p:cNvPr>
          <p:cNvSpPr/>
          <p:nvPr/>
        </p:nvSpPr>
        <p:spPr>
          <a:xfrm>
            <a:off x="8092947" y="4636086"/>
            <a:ext cx="419126" cy="30274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6566904E-168E-45BB-986C-3E7B5A77455D}"/>
              </a:ext>
            </a:extLst>
          </p:cNvPr>
          <p:cNvSpPr/>
          <p:nvPr/>
        </p:nvSpPr>
        <p:spPr>
          <a:xfrm>
            <a:off x="5983759" y="5649802"/>
            <a:ext cx="1946189" cy="284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Linear TN-curve</a:t>
            </a:r>
            <a:endParaRPr lang="zh-TW" altLang="en-US" dirty="0"/>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2B35011-7B57-4473-A592-DF5CF2E2D35C}"/>
                  </a:ext>
                </a:extLst>
              </p:cNvPr>
              <p:cNvSpPr/>
              <p:nvPr/>
            </p:nvSpPr>
            <p:spPr>
              <a:xfrm>
                <a:off x="8774459" y="5649802"/>
                <a:ext cx="2574270" cy="284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Acc constraints &amp;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𝑣</m:t>
                        </m:r>
                      </m:e>
                      <m:sub>
                        <m:r>
                          <m:rPr>
                            <m:sty m:val="p"/>
                          </m:rPr>
                          <a:rPr lang="en-US" altLang="zh-TW" i="1" dirty="0" smtClean="0">
                            <a:latin typeface="Cambria Math" panose="02040503050406030204" pitchFamily="18" charset="0"/>
                          </a:rPr>
                          <m:t>max</m:t>
                        </m:r>
                      </m:sub>
                    </m:sSub>
                    <m:r>
                      <a:rPr lang="zh-TW" altLang="en-US" i="1" dirty="0" err="1" smtClean="0">
                        <a:latin typeface="Cambria Math" panose="02040503050406030204" pitchFamily="18" charset="0"/>
                      </a:rPr>
                      <m:t>⁡</m:t>
                    </m:r>
                  </m:oMath>
                </a14:m>
                <a:endParaRPr lang="zh-TW" altLang="en-US" dirty="0"/>
              </a:p>
            </p:txBody>
          </p:sp>
        </mc:Choice>
        <mc:Fallback xmlns="">
          <p:sp>
            <p:nvSpPr>
              <p:cNvPr id="34" name="矩形 33">
                <a:extLst>
                  <a:ext uri="{FF2B5EF4-FFF2-40B4-BE49-F238E27FC236}">
                    <a16:creationId xmlns:a16="http://schemas.microsoft.com/office/drawing/2014/main" id="{A2B35011-7B57-4473-A592-DF5CF2E2D35C}"/>
                  </a:ext>
                </a:extLst>
              </p:cNvPr>
              <p:cNvSpPr>
                <a:spLocks noRot="1" noChangeAspect="1" noMove="1" noResize="1" noEditPoints="1" noAdjustHandles="1" noChangeArrowheads="1" noChangeShapeType="1" noTextEdit="1"/>
              </p:cNvSpPr>
              <p:nvPr/>
            </p:nvSpPr>
            <p:spPr>
              <a:xfrm>
                <a:off x="8774459" y="5649802"/>
                <a:ext cx="2574270" cy="284206"/>
              </a:xfrm>
              <a:prstGeom prst="rect">
                <a:avLst/>
              </a:prstGeom>
              <a:blipFill>
                <a:blip r:embed="rId7"/>
                <a:stretch>
                  <a:fillRect l="-706" t="-22917" b="-4583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97062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5A60404D-E679-45ED-8092-534D785C811A}"/>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16</a:t>
            </a:fld>
            <a:endParaRPr lang="zh-TW" altLang="en-US" sz="1400" dirty="0">
              <a:solidFill>
                <a:srgbClr val="663300"/>
              </a:solidFill>
            </a:endParaRPr>
          </a:p>
        </p:txBody>
      </p:sp>
      <p:sp>
        <p:nvSpPr>
          <p:cNvPr id="26" name="標題 25">
            <a:extLst>
              <a:ext uri="{FF2B5EF4-FFF2-40B4-BE49-F238E27FC236}">
                <a16:creationId xmlns:a16="http://schemas.microsoft.com/office/drawing/2014/main" id="{02F43110-A8B6-436C-A58A-F6FAAAD60F36}"/>
              </a:ext>
            </a:extLst>
          </p:cNvPr>
          <p:cNvSpPr>
            <a:spLocks noGrp="1"/>
          </p:cNvSpPr>
          <p:nvPr>
            <p:ph type="title"/>
          </p:nvPr>
        </p:nvSpPr>
        <p:spPr>
          <a:xfrm>
            <a:off x="485054" y="-206552"/>
            <a:ext cx="10515600" cy="1325563"/>
          </a:xfrm>
        </p:spPr>
        <p:txBody>
          <a:bodyPr/>
          <a:lstStyle/>
          <a:p>
            <a:r>
              <a:rPr lang="en-US" altLang="zh-TW" dirty="0"/>
              <a:t>Experiments</a:t>
            </a:r>
            <a:endParaRPr lang="zh-TW" altLang="en-US" dirty="0"/>
          </a:p>
        </p:txBody>
      </p:sp>
      <p:sp>
        <p:nvSpPr>
          <p:cNvPr id="33" name="文字方塊 32">
            <a:extLst>
              <a:ext uri="{FF2B5EF4-FFF2-40B4-BE49-F238E27FC236}">
                <a16:creationId xmlns:a16="http://schemas.microsoft.com/office/drawing/2014/main" id="{586D8FDC-DBB5-4410-A8DE-376C6F885298}"/>
              </a:ext>
            </a:extLst>
          </p:cNvPr>
          <p:cNvSpPr txBox="1"/>
          <p:nvPr/>
        </p:nvSpPr>
        <p:spPr>
          <a:xfrm>
            <a:off x="599430" y="4409775"/>
            <a:ext cx="11036291" cy="1785104"/>
          </a:xfrm>
          <a:prstGeom prst="rect">
            <a:avLst/>
          </a:prstGeom>
          <a:noFill/>
        </p:spPr>
        <p:txBody>
          <a:bodyPr wrap="square" rtlCol="0">
            <a:spAutoFit/>
          </a:bodyPr>
          <a:lstStyle/>
          <a:p>
            <a:r>
              <a:rPr lang="en-US" altLang="zh-TW" sz="2000" b="1" dirty="0"/>
              <a:t>Assumptions:</a:t>
            </a:r>
          </a:p>
          <a:p>
            <a:pPr marL="285750" indent="-285750">
              <a:buFont typeface="Arial" panose="020B0604020202020204" pitchFamily="34" charset="0"/>
              <a:buChar char="•"/>
            </a:pPr>
            <a:r>
              <a:rPr lang="en-US" altLang="zh-TW" dirty="0"/>
              <a:t>All objects are assumed to be detected perfectly; however, Gaussian-distribution noise is added to simulate realistic sensor errors.</a:t>
            </a:r>
          </a:p>
          <a:p>
            <a:pPr marL="285750" indent="-285750">
              <a:buFont typeface="Arial" panose="020B0604020202020204" pitchFamily="34" charset="0"/>
              <a:buChar char="•"/>
            </a:pPr>
            <a:r>
              <a:rPr lang="en-US" altLang="zh-TW" dirty="0"/>
              <a:t>In cases where the optimization fails or returns no valid solution, the robot is assumed to halt for safety.</a:t>
            </a:r>
          </a:p>
          <a:p>
            <a:pPr marL="285750" indent="-285750">
              <a:buFont typeface="Arial" panose="020B0604020202020204" pitchFamily="34" charset="0"/>
              <a:buChar char="•"/>
            </a:pPr>
            <a:r>
              <a:rPr lang="en-US" altLang="zh-TW" dirty="0"/>
              <a:t>Algorithms’ run time is ignored.</a:t>
            </a:r>
          </a:p>
          <a:p>
            <a:endParaRPr lang="zh-TW" altLang="en-US" dirty="0"/>
          </a:p>
        </p:txBody>
      </p:sp>
      <p:graphicFrame>
        <p:nvGraphicFramePr>
          <p:cNvPr id="3" name="表格 8">
            <a:extLst>
              <a:ext uri="{FF2B5EF4-FFF2-40B4-BE49-F238E27FC236}">
                <a16:creationId xmlns:a16="http://schemas.microsoft.com/office/drawing/2014/main" id="{3A5F3649-F0E7-4499-8B3B-25FC0169DDB3}"/>
              </a:ext>
            </a:extLst>
          </p:cNvPr>
          <p:cNvGraphicFramePr>
            <a:graphicFrameLocks noGrp="1"/>
          </p:cNvGraphicFramePr>
          <p:nvPr>
            <p:extLst>
              <p:ext uri="{D42A27DB-BD31-4B8C-83A1-F6EECF244321}">
                <p14:modId xmlns:p14="http://schemas.microsoft.com/office/powerpoint/2010/main" val="176036014"/>
              </p:ext>
            </p:extLst>
          </p:nvPr>
        </p:nvGraphicFramePr>
        <p:xfrm>
          <a:off x="508737" y="768014"/>
          <a:ext cx="11126984" cy="3598346"/>
        </p:xfrm>
        <a:graphic>
          <a:graphicData uri="http://schemas.openxmlformats.org/drawingml/2006/table">
            <a:tbl>
              <a:tblPr firstRow="1" bandRow="1">
                <a:tableStyleId>{5C22544A-7EE6-4342-B048-85BDC9FD1C3A}</a:tableStyleId>
              </a:tblPr>
              <a:tblGrid>
                <a:gridCol w="2781746">
                  <a:extLst>
                    <a:ext uri="{9D8B030D-6E8A-4147-A177-3AD203B41FA5}">
                      <a16:colId xmlns:a16="http://schemas.microsoft.com/office/drawing/2014/main" val="1612623647"/>
                    </a:ext>
                  </a:extLst>
                </a:gridCol>
                <a:gridCol w="2781746">
                  <a:extLst>
                    <a:ext uri="{9D8B030D-6E8A-4147-A177-3AD203B41FA5}">
                      <a16:colId xmlns:a16="http://schemas.microsoft.com/office/drawing/2014/main" val="1568417067"/>
                    </a:ext>
                  </a:extLst>
                </a:gridCol>
                <a:gridCol w="2781746">
                  <a:extLst>
                    <a:ext uri="{9D8B030D-6E8A-4147-A177-3AD203B41FA5}">
                      <a16:colId xmlns:a16="http://schemas.microsoft.com/office/drawing/2014/main" val="2313280880"/>
                    </a:ext>
                  </a:extLst>
                </a:gridCol>
                <a:gridCol w="2781746">
                  <a:extLst>
                    <a:ext uri="{9D8B030D-6E8A-4147-A177-3AD203B41FA5}">
                      <a16:colId xmlns:a16="http://schemas.microsoft.com/office/drawing/2014/main" val="2693914504"/>
                    </a:ext>
                  </a:extLst>
                </a:gridCol>
              </a:tblGrid>
              <a:tr h="958363">
                <a:tc>
                  <a:txBody>
                    <a:bodyPr/>
                    <a:lstStyle/>
                    <a:p>
                      <a:r>
                        <a:rPr lang="en-US" altLang="zh-TW" dirty="0"/>
                        <a:t>(Scenario 1) Confront with a constant velocity obstacle</a:t>
                      </a:r>
                      <a:endParaRPr lang="zh-TW" altLang="en-US" dirty="0"/>
                    </a:p>
                  </a:txBody>
                  <a:tcPr/>
                </a:tc>
                <a:tc>
                  <a:txBody>
                    <a:bodyPr/>
                    <a:lstStyle/>
                    <a:p>
                      <a:r>
                        <a:rPr lang="en-US" altLang="zh-TW" dirty="0"/>
                        <a:t>(Scenario 2) Confront with a constant acceleration obstacle</a:t>
                      </a:r>
                      <a:endParaRPr lang="zh-TW" altLang="en-US" dirty="0"/>
                    </a:p>
                  </a:txBody>
                  <a:tcPr/>
                </a:tc>
                <a:tc>
                  <a:txBody>
                    <a:bodyPr/>
                    <a:lstStyle/>
                    <a:p>
                      <a:r>
                        <a:rPr lang="en-US" altLang="zh-TW" dirty="0"/>
                        <a:t>(Scenario 3) Confront with two types of obstacles</a:t>
                      </a:r>
                      <a:endParaRPr lang="zh-TW" altLang="en-US" dirty="0"/>
                    </a:p>
                  </a:txBody>
                  <a:tcPr/>
                </a:tc>
                <a:tc>
                  <a:txBody>
                    <a:bodyPr/>
                    <a:lstStyle/>
                    <a:p>
                      <a:r>
                        <a:rPr lang="en-US" altLang="zh-TW" dirty="0"/>
                        <a:t>(Scenario 4) Pass by five SHM obstacles</a:t>
                      </a:r>
                      <a:endParaRPr lang="zh-TW" altLang="en-US" dirty="0"/>
                    </a:p>
                  </a:txBody>
                  <a:tcPr/>
                </a:tc>
                <a:extLst>
                  <a:ext uri="{0D108BD9-81ED-4DB2-BD59-A6C34878D82A}">
                    <a16:rowId xmlns:a16="http://schemas.microsoft.com/office/drawing/2014/main" val="3000360436"/>
                  </a:ext>
                </a:extLst>
              </a:tr>
              <a:tr h="2639983">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1165298907"/>
                  </a:ext>
                </a:extLst>
              </a:tr>
            </a:tbl>
          </a:graphicData>
        </a:graphic>
      </p:graphicFrame>
      <p:grpSp>
        <p:nvGrpSpPr>
          <p:cNvPr id="16" name="群組 15">
            <a:extLst>
              <a:ext uri="{FF2B5EF4-FFF2-40B4-BE49-F238E27FC236}">
                <a16:creationId xmlns:a16="http://schemas.microsoft.com/office/drawing/2014/main" id="{C89B1FCD-6BE7-4BF8-B7E1-E1B21EEACBC9}"/>
              </a:ext>
            </a:extLst>
          </p:cNvPr>
          <p:cNvGrpSpPr/>
          <p:nvPr/>
        </p:nvGrpSpPr>
        <p:grpSpPr>
          <a:xfrm>
            <a:off x="624957" y="1851647"/>
            <a:ext cx="2644615" cy="2422751"/>
            <a:chOff x="648728" y="2155428"/>
            <a:chExt cx="2644615" cy="2422751"/>
          </a:xfrm>
        </p:grpSpPr>
        <p:pic>
          <p:nvPicPr>
            <p:cNvPr id="10" name="圖片 9">
              <a:extLst>
                <a:ext uri="{FF2B5EF4-FFF2-40B4-BE49-F238E27FC236}">
                  <a16:creationId xmlns:a16="http://schemas.microsoft.com/office/drawing/2014/main" id="{0CFD070B-8976-4AD1-B611-BA481C5A7DC8}"/>
                </a:ext>
              </a:extLst>
            </p:cNvPr>
            <p:cNvPicPr>
              <a:picLocks noChangeAspect="1"/>
            </p:cNvPicPr>
            <p:nvPr/>
          </p:nvPicPr>
          <p:blipFill rotWithShape="1">
            <a:blip r:embed="rId3"/>
            <a:srcRect l="24319" t="15736" r="9214" b="18180"/>
            <a:stretch/>
          </p:blipFill>
          <p:spPr>
            <a:xfrm>
              <a:off x="648728" y="2155428"/>
              <a:ext cx="2557849" cy="2422751"/>
            </a:xfrm>
            <a:prstGeom prst="rect">
              <a:avLst/>
            </a:prstGeom>
          </p:spPr>
        </p:pic>
        <p:cxnSp>
          <p:nvCxnSpPr>
            <p:cNvPr id="12" name="直線單箭頭接點 11">
              <a:extLst>
                <a:ext uri="{FF2B5EF4-FFF2-40B4-BE49-F238E27FC236}">
                  <a16:creationId xmlns:a16="http://schemas.microsoft.com/office/drawing/2014/main" id="{B0162B05-D9CD-42B0-89EE-29308C668D85}"/>
                </a:ext>
              </a:extLst>
            </p:cNvPr>
            <p:cNvCxnSpPr>
              <a:cxnSpLocks/>
            </p:cNvCxnSpPr>
            <p:nvPr/>
          </p:nvCxnSpPr>
          <p:spPr>
            <a:xfrm flipH="1">
              <a:off x="2457450" y="3366803"/>
              <a:ext cx="535174" cy="0"/>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7CCB0469-856E-4518-9C8F-F76EAC110E37}"/>
                </a:ext>
              </a:extLst>
            </p:cNvPr>
            <p:cNvSpPr txBox="1"/>
            <p:nvPr/>
          </p:nvSpPr>
          <p:spPr>
            <a:xfrm>
              <a:off x="1365422" y="2959961"/>
              <a:ext cx="1927921" cy="369332"/>
            </a:xfrm>
            <a:prstGeom prst="rect">
              <a:avLst/>
            </a:prstGeom>
            <a:noFill/>
          </p:spPr>
          <p:txBody>
            <a:bodyPr wrap="square" rtlCol="0">
              <a:spAutoFit/>
            </a:bodyPr>
            <a:lstStyle/>
            <a:p>
              <a:r>
                <a:rPr lang="en-US" altLang="zh-TW" dirty="0">
                  <a:solidFill>
                    <a:srgbClr val="170BFD"/>
                  </a:solidFill>
                </a:rPr>
                <a:t>constant velocity</a:t>
              </a:r>
              <a:endParaRPr lang="zh-TW" altLang="en-US" dirty="0">
                <a:solidFill>
                  <a:srgbClr val="170BFD"/>
                </a:solidFill>
              </a:endParaRPr>
            </a:p>
          </p:txBody>
        </p:sp>
      </p:grpSp>
      <p:grpSp>
        <p:nvGrpSpPr>
          <p:cNvPr id="19" name="群組 18">
            <a:extLst>
              <a:ext uri="{FF2B5EF4-FFF2-40B4-BE49-F238E27FC236}">
                <a16:creationId xmlns:a16="http://schemas.microsoft.com/office/drawing/2014/main" id="{2FA577AD-F37C-4BEE-8098-A1817CE460B2}"/>
              </a:ext>
            </a:extLst>
          </p:cNvPr>
          <p:cNvGrpSpPr/>
          <p:nvPr/>
        </p:nvGrpSpPr>
        <p:grpSpPr>
          <a:xfrm>
            <a:off x="3398958" y="1851647"/>
            <a:ext cx="2644616" cy="2422751"/>
            <a:chOff x="648728" y="2155428"/>
            <a:chExt cx="2644616" cy="2422751"/>
          </a:xfrm>
        </p:grpSpPr>
        <p:pic>
          <p:nvPicPr>
            <p:cNvPr id="20" name="圖片 19">
              <a:extLst>
                <a:ext uri="{FF2B5EF4-FFF2-40B4-BE49-F238E27FC236}">
                  <a16:creationId xmlns:a16="http://schemas.microsoft.com/office/drawing/2014/main" id="{39743B4F-FF53-4C47-9D09-41018AB10E83}"/>
                </a:ext>
              </a:extLst>
            </p:cNvPr>
            <p:cNvPicPr>
              <a:picLocks noChangeAspect="1"/>
            </p:cNvPicPr>
            <p:nvPr/>
          </p:nvPicPr>
          <p:blipFill rotWithShape="1">
            <a:blip r:embed="rId3"/>
            <a:srcRect l="24319" t="15736" r="9214" b="18180"/>
            <a:stretch/>
          </p:blipFill>
          <p:spPr>
            <a:xfrm>
              <a:off x="648728" y="2155428"/>
              <a:ext cx="2557849" cy="2422751"/>
            </a:xfrm>
            <a:prstGeom prst="rect">
              <a:avLst/>
            </a:prstGeom>
          </p:spPr>
        </p:pic>
        <p:cxnSp>
          <p:nvCxnSpPr>
            <p:cNvPr id="21" name="直線單箭頭接點 20">
              <a:extLst>
                <a:ext uri="{FF2B5EF4-FFF2-40B4-BE49-F238E27FC236}">
                  <a16:creationId xmlns:a16="http://schemas.microsoft.com/office/drawing/2014/main" id="{B96C09C6-19E5-4584-AFC3-3D5D57A217F9}"/>
                </a:ext>
              </a:extLst>
            </p:cNvPr>
            <p:cNvCxnSpPr>
              <a:cxnSpLocks/>
            </p:cNvCxnSpPr>
            <p:nvPr/>
          </p:nvCxnSpPr>
          <p:spPr>
            <a:xfrm flipH="1">
              <a:off x="2457450" y="3366803"/>
              <a:ext cx="535174" cy="0"/>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06B9DC40-FDA6-4447-ADDA-07D41FEAB9CA}"/>
                </a:ext>
              </a:extLst>
            </p:cNvPr>
            <p:cNvSpPr txBox="1"/>
            <p:nvPr/>
          </p:nvSpPr>
          <p:spPr>
            <a:xfrm>
              <a:off x="907586" y="2959961"/>
              <a:ext cx="2385758" cy="369332"/>
            </a:xfrm>
            <a:prstGeom prst="rect">
              <a:avLst/>
            </a:prstGeom>
            <a:noFill/>
          </p:spPr>
          <p:txBody>
            <a:bodyPr wrap="square" rtlCol="0">
              <a:spAutoFit/>
            </a:bodyPr>
            <a:lstStyle/>
            <a:p>
              <a:r>
                <a:rPr lang="en-US" altLang="zh-TW" dirty="0">
                  <a:solidFill>
                    <a:srgbClr val="170BFD"/>
                  </a:solidFill>
                </a:rPr>
                <a:t>constant acceleration</a:t>
              </a:r>
              <a:endParaRPr lang="zh-TW" altLang="en-US" dirty="0">
                <a:solidFill>
                  <a:srgbClr val="170BFD"/>
                </a:solidFill>
              </a:endParaRPr>
            </a:p>
          </p:txBody>
        </p:sp>
      </p:grpSp>
      <p:pic>
        <p:nvPicPr>
          <p:cNvPr id="17" name="圖片 16">
            <a:extLst>
              <a:ext uri="{FF2B5EF4-FFF2-40B4-BE49-F238E27FC236}">
                <a16:creationId xmlns:a16="http://schemas.microsoft.com/office/drawing/2014/main" id="{E961C6EA-42DD-4AAA-8D37-9C5CD932A145}"/>
              </a:ext>
            </a:extLst>
          </p:cNvPr>
          <p:cNvPicPr>
            <a:picLocks noChangeAspect="1"/>
          </p:cNvPicPr>
          <p:nvPr/>
        </p:nvPicPr>
        <p:blipFill rotWithShape="1">
          <a:blip r:embed="rId4"/>
          <a:srcRect l="22134" t="8288" r="8860" b="23102"/>
          <a:stretch/>
        </p:blipFill>
        <p:spPr>
          <a:xfrm>
            <a:off x="6187653" y="1845469"/>
            <a:ext cx="2557849" cy="2422750"/>
          </a:xfrm>
          <a:prstGeom prst="rect">
            <a:avLst/>
          </a:prstGeom>
        </p:spPr>
      </p:pic>
      <p:cxnSp>
        <p:nvCxnSpPr>
          <p:cNvPr id="23" name="直線單箭頭接點 22">
            <a:extLst>
              <a:ext uri="{FF2B5EF4-FFF2-40B4-BE49-F238E27FC236}">
                <a16:creationId xmlns:a16="http://schemas.microsoft.com/office/drawing/2014/main" id="{5280EF4C-7E4B-4CF8-B62F-230263B3E0FB}"/>
              </a:ext>
            </a:extLst>
          </p:cNvPr>
          <p:cNvCxnSpPr/>
          <p:nvPr/>
        </p:nvCxnSpPr>
        <p:spPr>
          <a:xfrm flipH="1">
            <a:off x="7386150" y="3339419"/>
            <a:ext cx="704850" cy="0"/>
          </a:xfrm>
          <a:prstGeom prst="straightConnector1">
            <a:avLst/>
          </a:prstGeom>
          <a:ln w="19050">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AutoShape 4" descr="image">
            <a:extLst>
              <a:ext uri="{FF2B5EF4-FFF2-40B4-BE49-F238E27FC236}">
                <a16:creationId xmlns:a16="http://schemas.microsoft.com/office/drawing/2014/main" id="{1D60857B-D986-49EC-8D60-0E412E0DDB8A}"/>
              </a:ext>
            </a:extLst>
          </p:cNvPr>
          <p:cNvSpPr>
            <a:spLocks noChangeAspect="1" noChangeArrowheads="1"/>
          </p:cNvSpPr>
          <p:nvPr/>
        </p:nvSpPr>
        <p:spPr bwMode="auto">
          <a:xfrm>
            <a:off x="5919829" y="297281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cxnSp>
        <p:nvCxnSpPr>
          <p:cNvPr id="27" name="直線單箭頭接點 26">
            <a:extLst>
              <a:ext uri="{FF2B5EF4-FFF2-40B4-BE49-F238E27FC236}">
                <a16:creationId xmlns:a16="http://schemas.microsoft.com/office/drawing/2014/main" id="{BE96CD4B-607D-482B-BFBE-BFF0C6D30C69}"/>
              </a:ext>
            </a:extLst>
          </p:cNvPr>
          <p:cNvCxnSpPr>
            <a:cxnSpLocks/>
          </p:cNvCxnSpPr>
          <p:nvPr/>
        </p:nvCxnSpPr>
        <p:spPr>
          <a:xfrm flipH="1">
            <a:off x="7974992" y="3206109"/>
            <a:ext cx="535174" cy="0"/>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3C5580F4-7ABC-4657-89ED-44FED672ADCA}"/>
              </a:ext>
            </a:extLst>
          </p:cNvPr>
          <p:cNvSpPr txBox="1"/>
          <p:nvPr/>
        </p:nvSpPr>
        <p:spPr>
          <a:xfrm>
            <a:off x="6355945" y="2814766"/>
            <a:ext cx="2385758" cy="369332"/>
          </a:xfrm>
          <a:prstGeom prst="rect">
            <a:avLst/>
          </a:prstGeom>
          <a:noFill/>
        </p:spPr>
        <p:txBody>
          <a:bodyPr wrap="square" rtlCol="0">
            <a:spAutoFit/>
          </a:bodyPr>
          <a:lstStyle/>
          <a:p>
            <a:r>
              <a:rPr lang="en-US" altLang="zh-TW" dirty="0">
                <a:solidFill>
                  <a:srgbClr val="170BFD"/>
                </a:solidFill>
              </a:rPr>
              <a:t>constant acceleration</a:t>
            </a:r>
            <a:endParaRPr lang="zh-TW" altLang="en-US" dirty="0">
              <a:solidFill>
                <a:srgbClr val="170BFD"/>
              </a:solidFill>
            </a:endParaRPr>
          </a:p>
        </p:txBody>
      </p:sp>
      <p:sp>
        <p:nvSpPr>
          <p:cNvPr id="29" name="文字方塊 28">
            <a:extLst>
              <a:ext uri="{FF2B5EF4-FFF2-40B4-BE49-F238E27FC236}">
                <a16:creationId xmlns:a16="http://schemas.microsoft.com/office/drawing/2014/main" id="{F96064CD-AFF9-450F-B0DE-BEE76F413FFF}"/>
              </a:ext>
            </a:extLst>
          </p:cNvPr>
          <p:cNvSpPr txBox="1"/>
          <p:nvPr/>
        </p:nvSpPr>
        <p:spPr>
          <a:xfrm>
            <a:off x="6273698" y="3345820"/>
            <a:ext cx="2385758" cy="369332"/>
          </a:xfrm>
          <a:prstGeom prst="rect">
            <a:avLst/>
          </a:prstGeom>
          <a:noFill/>
        </p:spPr>
        <p:txBody>
          <a:bodyPr wrap="square" rtlCol="0">
            <a:spAutoFit/>
          </a:bodyPr>
          <a:lstStyle/>
          <a:p>
            <a:r>
              <a:rPr lang="en-US" altLang="zh-TW" dirty="0">
                <a:solidFill>
                  <a:srgbClr val="FF0000"/>
                </a:solidFill>
              </a:rPr>
              <a:t>constant velocity</a:t>
            </a:r>
            <a:endParaRPr lang="zh-TW" altLang="en-US" dirty="0">
              <a:solidFill>
                <a:srgbClr val="FF0000"/>
              </a:solidFill>
            </a:endParaRPr>
          </a:p>
        </p:txBody>
      </p:sp>
      <p:pic>
        <p:nvPicPr>
          <p:cNvPr id="25" name="圖片 24">
            <a:extLst>
              <a:ext uri="{FF2B5EF4-FFF2-40B4-BE49-F238E27FC236}">
                <a16:creationId xmlns:a16="http://schemas.microsoft.com/office/drawing/2014/main" id="{A4431BDE-CD41-47EB-979F-DCF5B80358C8}"/>
              </a:ext>
            </a:extLst>
          </p:cNvPr>
          <p:cNvPicPr>
            <a:picLocks noChangeAspect="1"/>
          </p:cNvPicPr>
          <p:nvPr/>
        </p:nvPicPr>
        <p:blipFill rotWithShape="1">
          <a:blip r:embed="rId5"/>
          <a:srcRect l="15421" t="17329" r="18442" b="16753"/>
          <a:stretch/>
        </p:blipFill>
        <p:spPr>
          <a:xfrm>
            <a:off x="8961654" y="1845469"/>
            <a:ext cx="2556435" cy="2422751"/>
          </a:xfrm>
          <a:prstGeom prst="rect">
            <a:avLst/>
          </a:prstGeom>
        </p:spPr>
      </p:pic>
      <p:cxnSp>
        <p:nvCxnSpPr>
          <p:cNvPr id="31" name="直線單箭頭接點 30">
            <a:extLst>
              <a:ext uri="{FF2B5EF4-FFF2-40B4-BE49-F238E27FC236}">
                <a16:creationId xmlns:a16="http://schemas.microsoft.com/office/drawing/2014/main" id="{33335322-6658-486C-B537-3F8DA2861E12}"/>
              </a:ext>
            </a:extLst>
          </p:cNvPr>
          <p:cNvCxnSpPr>
            <a:cxnSpLocks/>
          </p:cNvCxnSpPr>
          <p:nvPr/>
        </p:nvCxnSpPr>
        <p:spPr>
          <a:xfrm>
            <a:off x="9520351" y="2937894"/>
            <a:ext cx="0" cy="295275"/>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D86280AE-FC1A-4CC6-AB8C-1488C3522D29}"/>
              </a:ext>
            </a:extLst>
          </p:cNvPr>
          <p:cNvCxnSpPr>
            <a:cxnSpLocks/>
          </p:cNvCxnSpPr>
          <p:nvPr/>
        </p:nvCxnSpPr>
        <p:spPr>
          <a:xfrm flipV="1">
            <a:off x="9952151" y="2768031"/>
            <a:ext cx="0" cy="304800"/>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892F91D7-A7EE-462A-B8FC-F26D7685916C}"/>
              </a:ext>
            </a:extLst>
          </p:cNvPr>
          <p:cNvCxnSpPr>
            <a:cxnSpLocks/>
          </p:cNvCxnSpPr>
          <p:nvPr/>
        </p:nvCxnSpPr>
        <p:spPr>
          <a:xfrm flipV="1">
            <a:off x="10823688" y="2766443"/>
            <a:ext cx="0" cy="304800"/>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F1A0E64C-0089-4E3B-B63E-24E0FDBC362B}"/>
              </a:ext>
            </a:extLst>
          </p:cNvPr>
          <p:cNvCxnSpPr>
            <a:cxnSpLocks/>
          </p:cNvCxnSpPr>
          <p:nvPr/>
        </p:nvCxnSpPr>
        <p:spPr>
          <a:xfrm>
            <a:off x="10388713" y="2953656"/>
            <a:ext cx="0" cy="295275"/>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E31AA50D-8FAF-42F2-8781-1EE97284F4DF}"/>
              </a:ext>
            </a:extLst>
          </p:cNvPr>
          <p:cNvCxnSpPr>
            <a:cxnSpLocks/>
          </p:cNvCxnSpPr>
          <p:nvPr/>
        </p:nvCxnSpPr>
        <p:spPr>
          <a:xfrm>
            <a:off x="11260912" y="2937894"/>
            <a:ext cx="0" cy="295275"/>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C60FB935-1C08-482D-82F4-15887A138E1E}"/>
              </a:ext>
            </a:extLst>
          </p:cNvPr>
          <p:cNvCxnSpPr/>
          <p:nvPr/>
        </p:nvCxnSpPr>
        <p:spPr>
          <a:xfrm flipV="1">
            <a:off x="9520351" y="2329249"/>
            <a:ext cx="431800" cy="741994"/>
          </a:xfrm>
          <a:prstGeom prst="line">
            <a:avLst/>
          </a:prstGeom>
        </p:spPr>
        <p:style>
          <a:lnRef idx="1">
            <a:schemeClr val="dk1"/>
          </a:lnRef>
          <a:fillRef idx="0">
            <a:schemeClr val="dk1"/>
          </a:fillRef>
          <a:effectRef idx="0">
            <a:schemeClr val="dk1"/>
          </a:effectRef>
          <a:fontRef idx="minor">
            <a:schemeClr val="tx1"/>
          </a:fontRef>
        </p:style>
      </p:cxnSp>
      <p:cxnSp>
        <p:nvCxnSpPr>
          <p:cNvPr id="43" name="直線接點 42">
            <a:extLst>
              <a:ext uri="{FF2B5EF4-FFF2-40B4-BE49-F238E27FC236}">
                <a16:creationId xmlns:a16="http://schemas.microsoft.com/office/drawing/2014/main" id="{B226BA69-8B02-421C-B7BA-150E56D3409B}"/>
              </a:ext>
            </a:extLst>
          </p:cNvPr>
          <p:cNvCxnSpPr/>
          <p:nvPr/>
        </p:nvCxnSpPr>
        <p:spPr>
          <a:xfrm flipV="1">
            <a:off x="9952151" y="2323070"/>
            <a:ext cx="0" cy="614824"/>
          </a:xfrm>
          <a:prstGeom prst="line">
            <a:avLst/>
          </a:prstGeom>
        </p:spPr>
        <p:style>
          <a:lnRef idx="1">
            <a:schemeClr val="dk1"/>
          </a:lnRef>
          <a:fillRef idx="0">
            <a:schemeClr val="dk1"/>
          </a:fillRef>
          <a:effectRef idx="0">
            <a:schemeClr val="dk1"/>
          </a:effectRef>
          <a:fontRef idx="minor">
            <a:schemeClr val="tx1"/>
          </a:fontRef>
        </p:style>
      </p:cxnSp>
      <p:cxnSp>
        <p:nvCxnSpPr>
          <p:cNvPr id="45" name="直線接點 44">
            <a:extLst>
              <a:ext uri="{FF2B5EF4-FFF2-40B4-BE49-F238E27FC236}">
                <a16:creationId xmlns:a16="http://schemas.microsoft.com/office/drawing/2014/main" id="{812F1D45-2A0F-4C09-80B1-2443B1BAB507}"/>
              </a:ext>
            </a:extLst>
          </p:cNvPr>
          <p:cNvCxnSpPr/>
          <p:nvPr/>
        </p:nvCxnSpPr>
        <p:spPr>
          <a:xfrm flipH="1" flipV="1">
            <a:off x="9952151" y="2329249"/>
            <a:ext cx="436562" cy="696263"/>
          </a:xfrm>
          <a:prstGeom prst="line">
            <a:avLst/>
          </a:prstGeom>
        </p:spPr>
        <p:style>
          <a:lnRef idx="1">
            <a:schemeClr val="dk1"/>
          </a:lnRef>
          <a:fillRef idx="0">
            <a:schemeClr val="dk1"/>
          </a:fillRef>
          <a:effectRef idx="0">
            <a:schemeClr val="dk1"/>
          </a:effectRef>
          <a:fontRef idx="minor">
            <a:schemeClr val="tx1"/>
          </a:fontRef>
        </p:style>
      </p:cxnSp>
      <p:cxnSp>
        <p:nvCxnSpPr>
          <p:cNvPr id="47" name="直線接點 46">
            <a:extLst>
              <a:ext uri="{FF2B5EF4-FFF2-40B4-BE49-F238E27FC236}">
                <a16:creationId xmlns:a16="http://schemas.microsoft.com/office/drawing/2014/main" id="{3CB08713-BD79-4CF7-9996-9FF80DDF60F4}"/>
              </a:ext>
            </a:extLst>
          </p:cNvPr>
          <p:cNvCxnSpPr/>
          <p:nvPr/>
        </p:nvCxnSpPr>
        <p:spPr>
          <a:xfrm flipH="1" flipV="1">
            <a:off x="9952151" y="2323070"/>
            <a:ext cx="871537" cy="614824"/>
          </a:xfrm>
          <a:prstGeom prst="line">
            <a:avLst/>
          </a:prstGeom>
        </p:spPr>
        <p:style>
          <a:lnRef idx="1">
            <a:schemeClr val="dk1"/>
          </a:lnRef>
          <a:fillRef idx="0">
            <a:schemeClr val="dk1"/>
          </a:fillRef>
          <a:effectRef idx="0">
            <a:schemeClr val="dk1"/>
          </a:effectRef>
          <a:fontRef idx="minor">
            <a:schemeClr val="tx1"/>
          </a:fontRef>
        </p:style>
      </p:cxnSp>
      <p:cxnSp>
        <p:nvCxnSpPr>
          <p:cNvPr id="49" name="直線接點 48">
            <a:extLst>
              <a:ext uri="{FF2B5EF4-FFF2-40B4-BE49-F238E27FC236}">
                <a16:creationId xmlns:a16="http://schemas.microsoft.com/office/drawing/2014/main" id="{41B6124E-E514-4C6F-A7AF-87A21E51D625}"/>
              </a:ext>
            </a:extLst>
          </p:cNvPr>
          <p:cNvCxnSpPr/>
          <p:nvPr/>
        </p:nvCxnSpPr>
        <p:spPr>
          <a:xfrm flipH="1" flipV="1">
            <a:off x="9952151" y="2323070"/>
            <a:ext cx="1308761" cy="739952"/>
          </a:xfrm>
          <a:prstGeom prst="line">
            <a:avLst/>
          </a:prstGeom>
        </p:spPr>
        <p:style>
          <a:lnRef idx="1">
            <a:schemeClr val="dk1"/>
          </a:lnRef>
          <a:fillRef idx="0">
            <a:schemeClr val="dk1"/>
          </a:fillRef>
          <a:effectRef idx="0">
            <a:schemeClr val="dk1"/>
          </a:effectRef>
          <a:fontRef idx="minor">
            <a:schemeClr val="tx1"/>
          </a:fontRef>
        </p:style>
      </p:cxnSp>
      <p:sp>
        <p:nvSpPr>
          <p:cNvPr id="50" name="文字方塊 49">
            <a:extLst>
              <a:ext uri="{FF2B5EF4-FFF2-40B4-BE49-F238E27FC236}">
                <a16:creationId xmlns:a16="http://schemas.microsoft.com/office/drawing/2014/main" id="{10AC5781-7103-41CE-B099-4DBC13C2A285}"/>
              </a:ext>
            </a:extLst>
          </p:cNvPr>
          <p:cNvSpPr txBox="1"/>
          <p:nvPr/>
        </p:nvSpPr>
        <p:spPr>
          <a:xfrm>
            <a:off x="8889581" y="2011800"/>
            <a:ext cx="2774092" cy="369332"/>
          </a:xfrm>
          <a:prstGeom prst="rect">
            <a:avLst/>
          </a:prstGeom>
          <a:noFill/>
        </p:spPr>
        <p:txBody>
          <a:bodyPr wrap="square" rtlCol="0">
            <a:spAutoFit/>
          </a:bodyPr>
          <a:lstStyle/>
          <a:p>
            <a:r>
              <a:rPr lang="en-US" altLang="zh-TW" dirty="0"/>
              <a:t>Simple Harmonic Motion</a:t>
            </a:r>
            <a:endParaRPr lang="zh-TW" altLang="en-US" dirty="0"/>
          </a:p>
        </p:txBody>
      </p:sp>
    </p:spTree>
    <p:extLst>
      <p:ext uri="{BB962C8B-B14F-4D97-AF65-F5344CB8AC3E}">
        <p14:creationId xmlns:p14="http://schemas.microsoft.com/office/powerpoint/2010/main" val="3105198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17</a:t>
            </a:fld>
            <a:endParaRPr lang="zh-TW" altLang="en-US" sz="1400" dirty="0">
              <a:solidFill>
                <a:srgbClr val="6633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How to Evaluate?</a:t>
            </a:r>
            <a:endParaRPr lang="zh-TW" altLang="en-US" dirty="0"/>
          </a:p>
        </p:txBody>
      </p:sp>
      <mc:AlternateContent xmlns:mc="http://schemas.openxmlformats.org/markup-compatibility/2006">
        <mc:Choice xmlns:a14="http://schemas.microsoft.com/office/drawing/2010/main" Requires="a14">
          <p:sp>
            <p:nvSpPr>
              <p:cNvPr id="3" name="文字方塊 2">
                <a:extLst>
                  <a:ext uri="{FF2B5EF4-FFF2-40B4-BE49-F238E27FC236}">
                    <a16:creationId xmlns:a16="http://schemas.microsoft.com/office/drawing/2014/main" id="{F15FF09A-D979-473D-AF04-C8CDF6B74202}"/>
                  </a:ext>
                </a:extLst>
              </p:cNvPr>
              <p:cNvSpPr txBox="1"/>
              <p:nvPr/>
            </p:nvSpPr>
            <p:spPr>
              <a:xfrm>
                <a:off x="715965" y="1606377"/>
                <a:ext cx="6565162" cy="2862322"/>
              </a:xfrm>
              <a:prstGeom prst="rect">
                <a:avLst/>
              </a:prstGeom>
              <a:noFill/>
            </p:spPr>
            <p:txBody>
              <a:bodyPr wrap="square" rtlCol="0">
                <a:spAutoFit/>
              </a:bodyPr>
              <a:lstStyle/>
              <a:p>
                <a:r>
                  <a:rPr lang="en-US" altLang="zh-TW" sz="2400" dirty="0"/>
                  <a:t>Methods to evaluate the continuity of velocity commands:</a:t>
                </a:r>
              </a:p>
              <a:p>
                <a:pPr marL="342900" indent="-342900">
                  <a:lnSpc>
                    <a:spcPct val="150000"/>
                  </a:lnSpc>
                  <a:buFont typeface="Arial" panose="020B0604020202020204" pitchFamily="34" charset="0"/>
                  <a:buChar char="•"/>
                </a:pPr>
                <a:r>
                  <a:rPr lang="en-US" altLang="zh-TW" sz="2400" b="1" dirty="0"/>
                  <a:t>Velocity variation</a:t>
                </a:r>
                <a:r>
                  <a:rPr lang="en-US" altLang="zh-TW" sz="2400" dirty="0"/>
                  <a:t>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𝑉</m:t>
                        </m:r>
                      </m:e>
                      <m:sub>
                        <m:r>
                          <a:rPr lang="en-US" altLang="zh-TW" sz="2400" b="0" i="1" smtClean="0">
                            <a:latin typeface="Cambria Math" panose="02040503050406030204" pitchFamily="18" charset="0"/>
                          </a:rPr>
                          <m:t>𝑐𝑚𝑑</m:t>
                        </m:r>
                      </m:sub>
                    </m:sSub>
                  </m:oMath>
                </a14:m>
                <a:endParaRPr lang="en-US" altLang="zh-TW" sz="2400" dirty="0"/>
              </a:p>
              <a:p>
                <a:endParaRPr lang="en-US" altLang="zh-TW" sz="2400" dirty="0"/>
              </a:p>
              <a:p>
                <a:endParaRPr lang="en-US" altLang="zh-TW" sz="2400" dirty="0"/>
              </a:p>
              <a:p>
                <a:endParaRPr lang="en-US" altLang="zh-TW" sz="2400" dirty="0"/>
              </a:p>
              <a:p>
                <a:pPr marL="342900" indent="-342900">
                  <a:buFont typeface="Arial" panose="020B0604020202020204" pitchFamily="34" charset="0"/>
                  <a:buChar char="•"/>
                </a:pPr>
                <a:r>
                  <a:rPr lang="en-US" altLang="zh-TW" sz="2400" b="1"/>
                  <a:t>Maximum velocity </a:t>
                </a:r>
                <a:r>
                  <a:rPr lang="en-US" altLang="zh-TW" sz="2400" b="1" dirty="0"/>
                  <a:t>difference</a:t>
                </a:r>
                <a:r>
                  <a:rPr lang="en-US" altLang="zh-TW" sz="2400" dirty="0"/>
                  <a:t> </a:t>
                </a:r>
                <a14:m>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𝑐𝑚</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𝑑</m:t>
                        </m:r>
                      </m:e>
                      <m:sub>
                        <m:r>
                          <a:rPr lang="en-US" altLang="zh-TW" sz="2400" b="0" i="1" smtClean="0">
                            <a:latin typeface="Cambria Math" panose="02040503050406030204" pitchFamily="18" charset="0"/>
                            <a:ea typeface="Cambria Math" panose="02040503050406030204" pitchFamily="18" charset="0"/>
                          </a:rPr>
                          <m:t>𝑚𝑎𝑥</m:t>
                        </m:r>
                      </m:sub>
                    </m:sSub>
                  </m:oMath>
                </a14:m>
                <a:endParaRPr lang="zh-TW" altLang="en-US" sz="2400" dirty="0"/>
              </a:p>
            </p:txBody>
          </p:sp>
        </mc:Choice>
        <mc:Fallback>
          <p:sp>
            <p:nvSpPr>
              <p:cNvPr id="3" name="文字方塊 2">
                <a:extLst>
                  <a:ext uri="{FF2B5EF4-FFF2-40B4-BE49-F238E27FC236}">
                    <a16:creationId xmlns:a16="http://schemas.microsoft.com/office/drawing/2014/main" id="{F15FF09A-D979-473D-AF04-C8CDF6B74202}"/>
                  </a:ext>
                </a:extLst>
              </p:cNvPr>
              <p:cNvSpPr txBox="1">
                <a:spLocks noRot="1" noChangeAspect="1" noMove="1" noResize="1" noEditPoints="1" noAdjustHandles="1" noChangeArrowheads="1" noChangeShapeType="1" noTextEdit="1"/>
              </p:cNvSpPr>
              <p:nvPr/>
            </p:nvSpPr>
            <p:spPr>
              <a:xfrm>
                <a:off x="715965" y="1606377"/>
                <a:ext cx="6565162" cy="2862322"/>
              </a:xfrm>
              <a:prstGeom prst="rect">
                <a:avLst/>
              </a:prstGeom>
              <a:blipFill>
                <a:blip r:embed="rId3"/>
                <a:stretch>
                  <a:fillRect l="-1393" t="-1493" b="-426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72A8792D-634A-4F32-9738-103B96C7D185}"/>
                  </a:ext>
                </a:extLst>
              </p:cNvPr>
              <p:cNvSpPr txBox="1"/>
              <p:nvPr/>
            </p:nvSpPr>
            <p:spPr>
              <a:xfrm>
                <a:off x="967189" y="2856019"/>
                <a:ext cx="3466070" cy="9885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𝑉</m:t>
                          </m:r>
                        </m:e>
                        <m:sub>
                          <m:r>
                            <a:rPr lang="en-US" altLang="zh-TW" sz="2400" b="0" i="1" smtClean="0">
                              <a:latin typeface="Cambria Math" panose="02040503050406030204" pitchFamily="18" charset="0"/>
                            </a:rPr>
                            <m:t>𝑐𝑚𝑑</m:t>
                          </m:r>
                        </m:sub>
                      </m:sSub>
                      <m:r>
                        <a:rPr lang="en-US" altLang="zh-TW" sz="2400" b="0" i="1" smtClean="0">
                          <a:latin typeface="Cambria Math" panose="02040503050406030204" pitchFamily="18" charset="0"/>
                        </a:rPr>
                        <m:t>=</m:t>
                      </m:r>
                      <m:nary>
                        <m:naryPr>
                          <m:chr m:val="∑"/>
                          <m:supHide m:val="on"/>
                          <m:ctrlPr>
                            <a:rPr lang="en-US" altLang="zh-TW" sz="2400" b="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r>
                            <m:rPr>
                              <m:lit/>
                            </m:rP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Sub>
                          <m:r>
                            <m:rPr>
                              <m:lit/>
                            </m:rPr>
                            <a:rPr lang="en-US" altLang="zh-TW" sz="2400" b="0" i="1" smtClean="0">
                              <a:latin typeface="Cambria Math" panose="02040503050406030204" pitchFamily="18" charset="0"/>
                            </a:rPr>
                            <m:t>||</m:t>
                          </m:r>
                        </m:e>
                      </m:nary>
                    </m:oMath>
                  </m:oMathPara>
                </a14:m>
                <a:endParaRPr lang="zh-TW" altLang="en-US" sz="2400" dirty="0"/>
              </a:p>
            </p:txBody>
          </p:sp>
        </mc:Choice>
        <mc:Fallback xmlns="">
          <p:sp>
            <p:nvSpPr>
              <p:cNvPr id="9" name="文字方塊 8">
                <a:extLst>
                  <a:ext uri="{FF2B5EF4-FFF2-40B4-BE49-F238E27FC236}">
                    <a16:creationId xmlns:a16="http://schemas.microsoft.com/office/drawing/2014/main" id="{72A8792D-634A-4F32-9738-103B96C7D185}"/>
                  </a:ext>
                </a:extLst>
              </p:cNvPr>
              <p:cNvSpPr txBox="1">
                <a:spLocks noRot="1" noChangeAspect="1" noMove="1" noResize="1" noEditPoints="1" noAdjustHandles="1" noChangeArrowheads="1" noChangeShapeType="1" noTextEdit="1"/>
              </p:cNvSpPr>
              <p:nvPr/>
            </p:nvSpPr>
            <p:spPr>
              <a:xfrm>
                <a:off x="967189" y="2856019"/>
                <a:ext cx="3466070" cy="98854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571AE9EA-881F-4799-BFB7-920B0662697F}"/>
                  </a:ext>
                </a:extLst>
              </p:cNvPr>
              <p:cNvSpPr txBox="1"/>
              <p:nvPr/>
            </p:nvSpPr>
            <p:spPr>
              <a:xfrm>
                <a:off x="759339" y="4726087"/>
                <a:ext cx="48747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𝑐𝑚</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𝑑</m:t>
                          </m:r>
                        </m:e>
                        <m:sub>
                          <m:r>
                            <a:rPr lang="en-US" altLang="zh-TW" sz="2400" b="0" i="1" smtClean="0">
                              <a:latin typeface="Cambria Math" panose="02040503050406030204" pitchFamily="18" charset="0"/>
                              <a:ea typeface="Cambria Math" panose="02040503050406030204" pitchFamily="18" charset="0"/>
                            </a:rPr>
                            <m:t>𝑚𝑎𝑥</m:t>
                          </m:r>
                        </m:sub>
                      </m:sSub>
                      <m:r>
                        <a:rPr lang="en-US" altLang="zh-TW" sz="2400" b="0" i="1" smtClean="0">
                          <a:latin typeface="Cambria Math" panose="02040503050406030204" pitchFamily="18" charset="0"/>
                          <a:ea typeface="Cambria Math" panose="02040503050406030204" pitchFamily="18" charset="0"/>
                        </a:rPr>
                        <m:t>=</m:t>
                      </m:r>
                      <m:func>
                        <m:funcPr>
                          <m:ctrlPr>
                            <a:rPr lang="en-US" altLang="zh-TW" sz="2400" b="0" i="1" smtClean="0">
                              <a:latin typeface="Cambria Math" panose="02040503050406030204" pitchFamily="18" charset="0"/>
                              <a:ea typeface="Cambria Math" panose="02040503050406030204" pitchFamily="18" charset="0"/>
                            </a:rPr>
                          </m:ctrlPr>
                        </m:funcPr>
                        <m:fName>
                          <m:r>
                            <m:rPr>
                              <m:sty m:val="p"/>
                            </m:rPr>
                            <a:rPr lang="en-US" altLang="zh-TW" sz="2400" b="0" i="0" smtClean="0">
                              <a:latin typeface="Cambria Math" panose="02040503050406030204" pitchFamily="18" charset="0"/>
                              <a:ea typeface="Cambria Math" panose="02040503050406030204" pitchFamily="18" charset="0"/>
                            </a:rPr>
                            <m:t>max</m:t>
                          </m:r>
                        </m:fName>
                        <m:e>
                          <m:r>
                            <a:rPr lang="en-US" altLang="zh-TW" sz="2400" b="0" i="1" smtClean="0">
                              <a:latin typeface="Cambria Math" panose="02040503050406030204" pitchFamily="18" charset="0"/>
                              <a:ea typeface="Cambria Math" panose="02040503050406030204" pitchFamily="18" charset="0"/>
                            </a:rPr>
                            <m:t>(</m:t>
                          </m:r>
                          <m:r>
                            <m:rPr>
                              <m:lit/>
                            </m:rPr>
                            <a:rPr lang="en-US" altLang="zh-TW" sz="2400" b="0" i="1" smtClean="0">
                              <a:latin typeface="Cambria Math" panose="02040503050406030204" pitchFamily="18" charset="0"/>
                              <a:ea typeface="Cambria Math" panose="02040503050406030204" pitchFamily="18" charset="0"/>
                            </a:rPr>
                            <m:t>||</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1" i="0" smtClean="0">
                                  <a:latin typeface="Cambria Math" panose="02040503050406030204" pitchFamily="18" charset="0"/>
                                  <a:ea typeface="Cambria Math" panose="02040503050406030204" pitchFamily="18" charset="0"/>
                                </a:rPr>
                                <m:t>𝐯</m:t>
                              </m:r>
                            </m:e>
                            <m:sub>
                              <m:r>
                                <a:rPr lang="en-US" altLang="zh-TW" sz="2400" b="0" i="1" smtClean="0">
                                  <a:latin typeface="Cambria Math" panose="02040503050406030204" pitchFamily="18" charset="0"/>
                                  <a:ea typeface="Cambria Math" panose="02040503050406030204" pitchFamily="18" charset="0"/>
                                </a:rPr>
                                <m:t>𝑖</m:t>
                              </m:r>
                            </m:sub>
                          </m:sSub>
                          <m:r>
                            <a:rPr lang="en-US" altLang="zh-TW" sz="2400" b="0" i="1" smtClean="0">
                              <a:latin typeface="Cambria Math" panose="02040503050406030204" pitchFamily="18" charset="0"/>
                              <a:ea typeface="Cambria Math" panose="02040503050406030204" pitchFamily="18" charset="0"/>
                            </a:rPr>
                            <m:t>−</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1" i="0" smtClean="0">
                                  <a:latin typeface="Cambria Math" panose="02040503050406030204" pitchFamily="18" charset="0"/>
                                  <a:ea typeface="Cambria Math" panose="02040503050406030204" pitchFamily="18" charset="0"/>
                                </a:rPr>
                                <m:t>𝐯</m:t>
                              </m:r>
                            </m:e>
                            <m:sub>
                              <m:r>
                                <a:rPr lang="en-US" altLang="zh-TW" sz="2400" b="0" i="1" smtClean="0">
                                  <a:latin typeface="Cambria Math" panose="02040503050406030204" pitchFamily="18" charset="0"/>
                                  <a:ea typeface="Cambria Math" panose="02040503050406030204" pitchFamily="18" charset="0"/>
                                </a:rPr>
                                <m:t>𝑖</m:t>
                              </m:r>
                              <m:r>
                                <a:rPr lang="en-US" altLang="zh-TW" sz="2400" b="0" i="1" smtClean="0">
                                  <a:latin typeface="Cambria Math" panose="02040503050406030204" pitchFamily="18" charset="0"/>
                                  <a:ea typeface="Cambria Math" panose="02040503050406030204" pitchFamily="18" charset="0"/>
                                </a:rPr>
                                <m:t>−1</m:t>
                              </m:r>
                            </m:sub>
                          </m:sSub>
                          <m:r>
                            <m:rPr>
                              <m:lit/>
                            </m:rP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e>
                      </m:func>
                    </m:oMath>
                  </m:oMathPara>
                </a14:m>
                <a:endParaRPr lang="zh-TW" altLang="en-US" sz="2400" dirty="0"/>
              </a:p>
            </p:txBody>
          </p:sp>
        </mc:Choice>
        <mc:Fallback xmlns="">
          <p:sp>
            <p:nvSpPr>
              <p:cNvPr id="20" name="文字方塊 19">
                <a:extLst>
                  <a:ext uri="{FF2B5EF4-FFF2-40B4-BE49-F238E27FC236}">
                    <a16:creationId xmlns:a16="http://schemas.microsoft.com/office/drawing/2014/main" id="{571AE9EA-881F-4799-BFB7-920B0662697F}"/>
                  </a:ext>
                </a:extLst>
              </p:cNvPr>
              <p:cNvSpPr txBox="1">
                <a:spLocks noRot="1" noChangeAspect="1" noMove="1" noResize="1" noEditPoints="1" noAdjustHandles="1" noChangeArrowheads="1" noChangeShapeType="1" noTextEdit="1"/>
              </p:cNvSpPr>
              <p:nvPr/>
            </p:nvSpPr>
            <p:spPr>
              <a:xfrm>
                <a:off x="759339" y="4726087"/>
                <a:ext cx="4874740" cy="461665"/>
              </a:xfrm>
              <a:prstGeom prst="rect">
                <a:avLst/>
              </a:prstGeom>
              <a:blipFill>
                <a:blip r:embed="rId5"/>
                <a:stretch>
                  <a:fillRect b="-19737"/>
                </a:stretch>
              </a:blipFill>
            </p:spPr>
            <p:txBody>
              <a:bodyPr/>
              <a:lstStyle/>
              <a:p>
                <a:r>
                  <a:rPr lang="zh-TW" altLang="en-US">
                    <a:noFill/>
                  </a:rPr>
                  <a:t> </a:t>
                </a:r>
              </a:p>
            </p:txBody>
          </p:sp>
        </mc:Fallback>
      </mc:AlternateContent>
      <p:grpSp>
        <p:nvGrpSpPr>
          <p:cNvPr id="32" name="群組 31">
            <a:extLst>
              <a:ext uri="{FF2B5EF4-FFF2-40B4-BE49-F238E27FC236}">
                <a16:creationId xmlns:a16="http://schemas.microsoft.com/office/drawing/2014/main" id="{D8A1B81B-174C-4260-ABE7-0F5202D4C0B0}"/>
              </a:ext>
            </a:extLst>
          </p:cNvPr>
          <p:cNvGrpSpPr/>
          <p:nvPr/>
        </p:nvGrpSpPr>
        <p:grpSpPr>
          <a:xfrm>
            <a:off x="7472806" y="2336078"/>
            <a:ext cx="4574384" cy="2185844"/>
            <a:chOff x="7419868" y="2496089"/>
            <a:chExt cx="4574384" cy="2185844"/>
          </a:xfrm>
        </p:grpSpPr>
        <p:grpSp>
          <p:nvGrpSpPr>
            <p:cNvPr id="28" name="群組 27">
              <a:extLst>
                <a:ext uri="{FF2B5EF4-FFF2-40B4-BE49-F238E27FC236}">
                  <a16:creationId xmlns:a16="http://schemas.microsoft.com/office/drawing/2014/main" id="{1BCE2201-3A82-468B-B70E-725AF362C448}"/>
                </a:ext>
              </a:extLst>
            </p:cNvPr>
            <p:cNvGrpSpPr/>
            <p:nvPr/>
          </p:nvGrpSpPr>
          <p:grpSpPr>
            <a:xfrm>
              <a:off x="7419868" y="2931940"/>
              <a:ext cx="4574384" cy="1749993"/>
              <a:chOff x="7419868" y="2931940"/>
              <a:chExt cx="4574384" cy="1749993"/>
            </a:xfrm>
          </p:grpSpPr>
          <p:grpSp>
            <p:nvGrpSpPr>
              <p:cNvPr id="24" name="群組 23">
                <a:extLst>
                  <a:ext uri="{FF2B5EF4-FFF2-40B4-BE49-F238E27FC236}">
                    <a16:creationId xmlns:a16="http://schemas.microsoft.com/office/drawing/2014/main" id="{351E60D2-2C7C-40AB-B4CC-D53F48D5B7A4}"/>
                  </a:ext>
                </a:extLst>
              </p:cNvPr>
              <p:cNvGrpSpPr/>
              <p:nvPr/>
            </p:nvGrpSpPr>
            <p:grpSpPr>
              <a:xfrm>
                <a:off x="7419868" y="2931940"/>
                <a:ext cx="4574384" cy="1749993"/>
                <a:chOff x="7568149" y="4028808"/>
                <a:chExt cx="4574384" cy="1749993"/>
              </a:xfrm>
            </p:grpSpPr>
            <p:pic>
              <p:nvPicPr>
                <p:cNvPr id="10" name="圖片 9">
                  <a:extLst>
                    <a:ext uri="{FF2B5EF4-FFF2-40B4-BE49-F238E27FC236}">
                      <a16:creationId xmlns:a16="http://schemas.microsoft.com/office/drawing/2014/main" id="{F8DBF3D4-E423-4E27-A7BE-FD62E0E6B022}"/>
                    </a:ext>
                  </a:extLst>
                </p:cNvPr>
                <p:cNvPicPr>
                  <a:picLocks noChangeAspect="1"/>
                </p:cNvPicPr>
                <p:nvPr/>
              </p:nvPicPr>
              <p:blipFill>
                <a:blip r:embed="rId6"/>
                <a:stretch>
                  <a:fillRect/>
                </a:stretch>
              </p:blipFill>
              <p:spPr>
                <a:xfrm>
                  <a:off x="7766353" y="4491089"/>
                  <a:ext cx="4010837" cy="1010097"/>
                </a:xfrm>
                <a:prstGeom prst="rect">
                  <a:avLst/>
                </a:prstGeom>
              </p:spPr>
            </p:pic>
            <p:cxnSp>
              <p:nvCxnSpPr>
                <p:cNvPr id="12" name="直線單箭頭接點 11">
                  <a:extLst>
                    <a:ext uri="{FF2B5EF4-FFF2-40B4-BE49-F238E27FC236}">
                      <a16:creationId xmlns:a16="http://schemas.microsoft.com/office/drawing/2014/main" id="{D2A44C7F-5889-42C3-8CFF-0BF25EFE0491}"/>
                    </a:ext>
                  </a:extLst>
                </p:cNvPr>
                <p:cNvCxnSpPr>
                  <a:cxnSpLocks/>
                </p:cNvCxnSpPr>
                <p:nvPr/>
              </p:nvCxnSpPr>
              <p:spPr>
                <a:xfrm>
                  <a:off x="7902146" y="5418438"/>
                  <a:ext cx="39726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73358790-41BD-457C-BC23-B05058A9866B}"/>
                    </a:ext>
                  </a:extLst>
                </p:cNvPr>
                <p:cNvCxnSpPr/>
                <p:nvPr/>
              </p:nvCxnSpPr>
              <p:spPr>
                <a:xfrm flipV="1">
                  <a:off x="7908324" y="4300151"/>
                  <a:ext cx="0" cy="1118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517A536-9A92-4EDA-9887-4F20085D1E72}"/>
                    </a:ext>
                  </a:extLst>
                </p:cNvPr>
                <p:cNvSpPr txBox="1"/>
                <p:nvPr/>
              </p:nvSpPr>
              <p:spPr>
                <a:xfrm>
                  <a:off x="7568149" y="4028808"/>
                  <a:ext cx="1606379" cy="369332"/>
                </a:xfrm>
                <a:prstGeom prst="rect">
                  <a:avLst/>
                </a:prstGeom>
                <a:noFill/>
              </p:spPr>
              <p:txBody>
                <a:bodyPr wrap="square" rtlCol="0">
                  <a:spAutoFit/>
                </a:bodyPr>
                <a:lstStyle/>
                <a:p>
                  <a:r>
                    <a:rPr lang="en-US" altLang="zh-TW" dirty="0"/>
                    <a:t>v(cm/s)</a:t>
                  </a:r>
                  <a:endParaRPr lang="zh-TW" altLang="en-US" dirty="0"/>
                </a:p>
              </p:txBody>
            </p:sp>
            <p:sp>
              <p:nvSpPr>
                <p:cNvPr id="23" name="文字方塊 22">
                  <a:extLst>
                    <a:ext uri="{FF2B5EF4-FFF2-40B4-BE49-F238E27FC236}">
                      <a16:creationId xmlns:a16="http://schemas.microsoft.com/office/drawing/2014/main" id="{33B6D6DE-EEB3-43B4-B14C-E04D5281870E}"/>
                    </a:ext>
                  </a:extLst>
                </p:cNvPr>
                <p:cNvSpPr txBox="1"/>
                <p:nvPr/>
              </p:nvSpPr>
              <p:spPr>
                <a:xfrm>
                  <a:off x="10871847" y="5409469"/>
                  <a:ext cx="1270686" cy="369332"/>
                </a:xfrm>
                <a:prstGeom prst="rect">
                  <a:avLst/>
                </a:prstGeom>
                <a:noFill/>
              </p:spPr>
              <p:txBody>
                <a:bodyPr wrap="square" rtlCol="0">
                  <a:spAutoFit/>
                </a:bodyPr>
                <a:lstStyle/>
                <a:p>
                  <a:r>
                    <a:rPr lang="en-US" altLang="zh-TW" dirty="0"/>
                    <a:t>t(seconds)</a:t>
                  </a:r>
                  <a:endParaRPr lang="zh-TW" altLang="en-US" dirty="0"/>
                </a:p>
              </p:txBody>
            </p:sp>
          </p:grpSp>
          <p:cxnSp>
            <p:nvCxnSpPr>
              <p:cNvPr id="26" name="直線接點 25">
                <a:extLst>
                  <a:ext uri="{FF2B5EF4-FFF2-40B4-BE49-F238E27FC236}">
                    <a16:creationId xmlns:a16="http://schemas.microsoft.com/office/drawing/2014/main" id="{399DF136-72A6-4CA0-ACFD-BE6F478BC498}"/>
                  </a:ext>
                </a:extLst>
              </p:cNvPr>
              <p:cNvCxnSpPr>
                <a:cxnSpLocks/>
              </p:cNvCxnSpPr>
              <p:nvPr/>
            </p:nvCxnSpPr>
            <p:spPr>
              <a:xfrm>
                <a:off x="8291899" y="3194087"/>
                <a:ext cx="0" cy="1210231"/>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5EF2672C-AB94-4064-998B-9ACE5960BEF8}"/>
                  </a:ext>
                </a:extLst>
              </p:cNvPr>
              <p:cNvCxnSpPr>
                <a:cxnSpLocks/>
              </p:cNvCxnSpPr>
              <p:nvPr/>
            </p:nvCxnSpPr>
            <p:spPr>
              <a:xfrm>
                <a:off x="10904924" y="3194087"/>
                <a:ext cx="0" cy="1210231"/>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30" name="右大括弧 29">
              <a:extLst>
                <a:ext uri="{FF2B5EF4-FFF2-40B4-BE49-F238E27FC236}">
                  <a16:creationId xmlns:a16="http://schemas.microsoft.com/office/drawing/2014/main" id="{FE8B420F-660C-47CB-8D39-C136EAB357D8}"/>
                </a:ext>
              </a:extLst>
            </p:cNvPr>
            <p:cNvSpPr/>
            <p:nvPr/>
          </p:nvSpPr>
          <p:spPr>
            <a:xfrm rot="16200000">
              <a:off x="9522650" y="1777666"/>
              <a:ext cx="145926" cy="2531953"/>
            </a:xfrm>
            <a:prstGeom prst="rightBrace">
              <a:avLst>
                <a:gd name="adj1" fmla="val 213434"/>
                <a:gd name="adj2" fmla="val 49236"/>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F1FAC0E7-2861-4360-BA38-790D4FBFF7DF}"/>
                </a:ext>
              </a:extLst>
            </p:cNvPr>
            <p:cNvSpPr txBox="1"/>
            <p:nvPr/>
          </p:nvSpPr>
          <p:spPr>
            <a:xfrm>
              <a:off x="8465044" y="2496089"/>
              <a:ext cx="2649857" cy="400110"/>
            </a:xfrm>
            <a:prstGeom prst="rect">
              <a:avLst/>
            </a:prstGeom>
            <a:noFill/>
          </p:spPr>
          <p:txBody>
            <a:bodyPr wrap="square" rtlCol="0">
              <a:spAutoFit/>
            </a:bodyPr>
            <a:lstStyle/>
            <a:p>
              <a:r>
                <a:rPr lang="en-US" altLang="zh-TW" sz="2000" b="1" dirty="0">
                  <a:solidFill>
                    <a:srgbClr val="C00000"/>
                  </a:solidFill>
                </a:rPr>
                <a:t>Evaluating range</a:t>
              </a:r>
              <a:endParaRPr lang="zh-TW" altLang="en-US" sz="2000" b="1" dirty="0">
                <a:solidFill>
                  <a:srgbClr val="C00000"/>
                </a:solidFill>
              </a:endParaRPr>
            </a:p>
          </p:txBody>
        </p:sp>
      </p:grpSp>
      <p:cxnSp>
        <p:nvCxnSpPr>
          <p:cNvPr id="38" name="直線接點 37">
            <a:extLst>
              <a:ext uri="{FF2B5EF4-FFF2-40B4-BE49-F238E27FC236}">
                <a16:creationId xmlns:a16="http://schemas.microsoft.com/office/drawing/2014/main" id="{2E3DC6B0-116D-4979-A97D-8F64ECD643AA}"/>
              </a:ext>
            </a:extLst>
          </p:cNvPr>
          <p:cNvCxnSpPr>
            <a:cxnSpLocks/>
          </p:cNvCxnSpPr>
          <p:nvPr/>
        </p:nvCxnSpPr>
        <p:spPr>
          <a:xfrm>
            <a:off x="7230775" y="1427934"/>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921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5A60404D-E679-45ED-8092-534D785C811A}"/>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18</a:t>
            </a:fld>
            <a:endParaRPr lang="zh-TW" altLang="en-US" sz="1400" dirty="0">
              <a:solidFill>
                <a:srgbClr val="663300"/>
              </a:solidFill>
            </a:endParaRPr>
          </a:p>
        </p:txBody>
      </p:sp>
      <p:sp>
        <p:nvSpPr>
          <p:cNvPr id="26" name="標題 25">
            <a:extLst>
              <a:ext uri="{FF2B5EF4-FFF2-40B4-BE49-F238E27FC236}">
                <a16:creationId xmlns:a16="http://schemas.microsoft.com/office/drawing/2014/main" id="{47782B69-EB9E-4B2E-B067-C6B5990CB377}"/>
              </a:ext>
            </a:extLst>
          </p:cNvPr>
          <p:cNvSpPr>
            <a:spLocks noGrp="1"/>
          </p:cNvSpPr>
          <p:nvPr>
            <p:ph type="title"/>
          </p:nvPr>
        </p:nvSpPr>
        <p:spPr/>
        <p:txBody>
          <a:bodyPr/>
          <a:lstStyle/>
          <a:p>
            <a:r>
              <a:rPr lang="en-US" altLang="zh-TW" dirty="0"/>
              <a:t>Results</a:t>
            </a:r>
            <a:endParaRPr lang="zh-TW" altLang="en-US" dirty="0"/>
          </a:p>
        </p:txBody>
      </p:sp>
      <mc:AlternateContent xmlns:mc="http://schemas.openxmlformats.org/markup-compatibility/2006" xmlns:a14="http://schemas.microsoft.com/office/drawing/2010/main">
        <mc:Choice Requires="a14">
          <p:graphicFrame>
            <p:nvGraphicFramePr>
              <p:cNvPr id="34" name="表格 34">
                <a:extLst>
                  <a:ext uri="{FF2B5EF4-FFF2-40B4-BE49-F238E27FC236}">
                    <a16:creationId xmlns:a16="http://schemas.microsoft.com/office/drawing/2014/main" id="{F12D1848-6FBC-40C3-9189-E0804F8E2863}"/>
                  </a:ext>
                </a:extLst>
              </p:cNvPr>
              <p:cNvGraphicFramePr>
                <a:graphicFrameLocks noGrp="1"/>
              </p:cNvGraphicFramePr>
              <p:nvPr>
                <p:extLst>
                  <p:ext uri="{D42A27DB-BD31-4B8C-83A1-F6EECF244321}">
                    <p14:modId xmlns:p14="http://schemas.microsoft.com/office/powerpoint/2010/main" val="2648960500"/>
                  </p:ext>
                </p:extLst>
              </p:nvPr>
            </p:nvGraphicFramePr>
            <p:xfrm>
              <a:off x="242083" y="1445699"/>
              <a:ext cx="11707834" cy="2962840"/>
            </p:xfrm>
            <a:graphic>
              <a:graphicData uri="http://schemas.openxmlformats.org/drawingml/2006/table">
                <a:tbl>
                  <a:tblPr firstRow="1" bandRow="1">
                    <a:tableStyleId>{5C22544A-7EE6-4342-B048-85BDC9FD1C3A}</a:tableStyleId>
                  </a:tblPr>
                  <a:tblGrid>
                    <a:gridCol w="1666554">
                      <a:extLst>
                        <a:ext uri="{9D8B030D-6E8A-4147-A177-3AD203B41FA5}">
                          <a16:colId xmlns:a16="http://schemas.microsoft.com/office/drawing/2014/main" val="682520828"/>
                        </a:ext>
                      </a:extLst>
                    </a:gridCol>
                    <a:gridCol w="1255160">
                      <a:extLst>
                        <a:ext uri="{9D8B030D-6E8A-4147-A177-3AD203B41FA5}">
                          <a16:colId xmlns:a16="http://schemas.microsoft.com/office/drawing/2014/main" val="3533115074"/>
                        </a:ext>
                      </a:extLst>
                    </a:gridCol>
                    <a:gridCol w="1255160">
                      <a:extLst>
                        <a:ext uri="{9D8B030D-6E8A-4147-A177-3AD203B41FA5}">
                          <a16:colId xmlns:a16="http://schemas.microsoft.com/office/drawing/2014/main" val="1451727238"/>
                        </a:ext>
                      </a:extLst>
                    </a:gridCol>
                    <a:gridCol w="1255160">
                      <a:extLst>
                        <a:ext uri="{9D8B030D-6E8A-4147-A177-3AD203B41FA5}">
                          <a16:colId xmlns:a16="http://schemas.microsoft.com/office/drawing/2014/main" val="341019339"/>
                        </a:ext>
                      </a:extLst>
                    </a:gridCol>
                    <a:gridCol w="1255160">
                      <a:extLst>
                        <a:ext uri="{9D8B030D-6E8A-4147-A177-3AD203B41FA5}">
                          <a16:colId xmlns:a16="http://schemas.microsoft.com/office/drawing/2014/main" val="3400462410"/>
                        </a:ext>
                      </a:extLst>
                    </a:gridCol>
                    <a:gridCol w="1255160">
                      <a:extLst>
                        <a:ext uri="{9D8B030D-6E8A-4147-A177-3AD203B41FA5}">
                          <a16:colId xmlns:a16="http://schemas.microsoft.com/office/drawing/2014/main" val="3138889923"/>
                        </a:ext>
                      </a:extLst>
                    </a:gridCol>
                    <a:gridCol w="1255160">
                      <a:extLst>
                        <a:ext uri="{9D8B030D-6E8A-4147-A177-3AD203B41FA5}">
                          <a16:colId xmlns:a16="http://schemas.microsoft.com/office/drawing/2014/main" val="2241219708"/>
                        </a:ext>
                      </a:extLst>
                    </a:gridCol>
                    <a:gridCol w="1255160">
                      <a:extLst>
                        <a:ext uri="{9D8B030D-6E8A-4147-A177-3AD203B41FA5}">
                          <a16:colId xmlns:a16="http://schemas.microsoft.com/office/drawing/2014/main" val="3963809960"/>
                        </a:ext>
                      </a:extLst>
                    </a:gridCol>
                    <a:gridCol w="1255160">
                      <a:extLst>
                        <a:ext uri="{9D8B030D-6E8A-4147-A177-3AD203B41FA5}">
                          <a16:colId xmlns:a16="http://schemas.microsoft.com/office/drawing/2014/main" val="2464515113"/>
                        </a:ext>
                      </a:extLst>
                    </a:gridCol>
                  </a:tblGrid>
                  <a:tr h="370840">
                    <a:tc>
                      <a:txBody>
                        <a:bodyPr/>
                        <a:lstStyle/>
                        <a:p>
                          <a:endParaRPr lang="zh-TW" altLang="en-US" dirty="0"/>
                        </a:p>
                      </a:txBody>
                      <a:tcPr>
                        <a:lnR w="57150" cap="flat" cmpd="sng" algn="ctr">
                          <a:solidFill>
                            <a:schemeClr val="bg1"/>
                          </a:solidFill>
                          <a:prstDash val="solid"/>
                          <a:round/>
                          <a:headEnd type="none" w="med" len="med"/>
                          <a:tailEnd type="none" w="med" len="med"/>
                        </a:lnR>
                      </a:tcPr>
                    </a:tc>
                    <a:tc gridSpan="2">
                      <a:txBody>
                        <a:bodyPr/>
                        <a:lstStyle/>
                        <a:p>
                          <a:pPr algn="ctr"/>
                          <a:r>
                            <a:rPr lang="en-US" altLang="zh-TW" dirty="0"/>
                            <a:t>Scenario 1</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2</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3</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4</a:t>
                          </a:r>
                          <a:endParaRPr lang="zh-TW" altLang="en-US" dirty="0"/>
                        </a:p>
                      </a:txBody>
                      <a:tcPr anchor="ctr">
                        <a:lnL w="57150" cap="flat" cmpd="sng" algn="ctr">
                          <a:solidFill>
                            <a:schemeClr val="bg1"/>
                          </a:solidFill>
                          <a:prstDash val="solid"/>
                          <a:round/>
                          <a:headEnd type="none" w="med" len="med"/>
                          <a:tailEnd type="none" w="med" len="med"/>
                        </a:lnL>
                      </a:tcPr>
                    </a:tc>
                    <a:tc hMerge="1">
                      <a:txBody>
                        <a:bodyPr/>
                        <a:lstStyle/>
                        <a:p>
                          <a:endParaRPr lang="zh-TW" altLang="en-US" dirty="0"/>
                        </a:p>
                      </a:txBody>
                      <a:tcPr/>
                    </a:tc>
                    <a:extLst>
                      <a:ext uri="{0D108BD9-81ED-4DB2-BD59-A6C34878D82A}">
                        <a16:rowId xmlns:a16="http://schemas.microsoft.com/office/drawing/2014/main" val="2937918460"/>
                      </a:ext>
                    </a:extLst>
                  </a:tr>
                  <a:tr h="648000">
                    <a:tc>
                      <a:txBody>
                        <a:bodyPr/>
                        <a:lstStyle/>
                        <a:p>
                          <a:pPr algn="ctr"/>
                          <a:r>
                            <a:rPr lang="en-US" altLang="zh-TW" dirty="0"/>
                            <a:t>Method</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tc>
                    <a:extLst>
                      <a:ext uri="{0D108BD9-81ED-4DB2-BD59-A6C34878D82A}">
                        <a16:rowId xmlns:a16="http://schemas.microsoft.com/office/drawing/2014/main" val="2728461681"/>
                      </a:ext>
                    </a:extLst>
                  </a:tr>
                  <a:tr h="648000">
                    <a:tc>
                      <a:txBody>
                        <a:bodyPr/>
                        <a:lstStyle/>
                        <a:p>
                          <a:pPr algn="ctr"/>
                          <a:r>
                            <a:rPr lang="en-US" altLang="zh-TW" dirty="0"/>
                            <a:t>Average Total time (seconds)</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16.584</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16.356</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16.581</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16.394</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16.629</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16.488</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18.253</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18.399</a:t>
                          </a:r>
                          <a:endParaRPr lang="zh-TW" altLang="en-US" dirty="0"/>
                        </a:p>
                      </a:txBody>
                      <a:tcPr anchor="ctr"/>
                    </a:tc>
                    <a:extLst>
                      <a:ext uri="{0D108BD9-81ED-4DB2-BD59-A6C34878D82A}">
                        <a16:rowId xmlns:a16="http://schemas.microsoft.com/office/drawing/2014/main" val="585286792"/>
                      </a:ext>
                    </a:extLst>
                  </a:tr>
                  <a:tr h="648000">
                    <a:tc>
                      <a:txBody>
                        <a:bodyPr/>
                        <a:lstStyle/>
                        <a:p>
                          <a:pPr algn="ctr"/>
                          <a14:m>
                            <m:oMath xmlns:m="http://schemas.openxmlformats.org/officeDocument/2006/math">
                              <m:sSub>
                                <m:sSubPr>
                                  <m:ctrlPr>
                                    <a:rPr lang="en-US" altLang="zh-TW" b="0" i="1" smtClean="0">
                                      <a:latin typeface="Cambria Math" panose="02040503050406030204" pitchFamily="18" charset="0"/>
                                    </a:rPr>
                                  </m:ctrlPr>
                                </m:sSub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𝑉</m:t>
                                      </m:r>
                                    </m:e>
                                  </m:acc>
                                </m:e>
                                <m:sub>
                                  <m:r>
                                    <a:rPr lang="en-US" altLang="zh-TW" b="0" i="1" smtClean="0">
                                      <a:latin typeface="Cambria Math" panose="02040503050406030204" pitchFamily="18" charset="0"/>
                                    </a:rPr>
                                    <m:t>𝑐𝑚𝑑</m:t>
                                  </m:r>
                                </m:sub>
                              </m:sSub>
                            </m:oMath>
                          </a14:m>
                          <a:r>
                            <a:rPr lang="zh-TW" altLang="en-US" dirty="0"/>
                            <a:t> </a:t>
                          </a:r>
                          <a:r>
                            <a:rPr lang="en-US" altLang="zh-TW" dirty="0"/>
                            <a:t>(cm/s)</a:t>
                          </a:r>
                          <a:r>
                            <a:rPr lang="en-US" altLang="zh-TW" baseline="0" dirty="0"/>
                            <a:t> </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195.094</a:t>
                          </a: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109.533</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b="0" dirty="0">
                              <a:solidFill>
                                <a:srgbClr val="C00000"/>
                              </a:solidFill>
                            </a:rPr>
                            <a:t>200.259</a:t>
                          </a:r>
                          <a:endParaRPr lang="zh-TW" altLang="en-US" b="0"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117.400</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226.643</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130.980</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481.397</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474.289</a:t>
                          </a:r>
                          <a:endParaRPr lang="zh-TW" altLang="en-US" b="1" dirty="0"/>
                        </a:p>
                      </a:txBody>
                      <a:tcPr anchor="ctr"/>
                    </a:tc>
                    <a:extLst>
                      <a:ext uri="{0D108BD9-81ED-4DB2-BD59-A6C34878D82A}">
                        <a16:rowId xmlns:a16="http://schemas.microsoft.com/office/drawing/2014/main" val="393782502"/>
                      </a:ext>
                    </a:extLst>
                  </a:tr>
                  <a:tr h="648000">
                    <a:tc>
                      <a:txBody>
                        <a:bodyPr/>
                        <a:lstStyle/>
                        <a:p>
                          <a:pPr algn="ctr"/>
                          <a14:m>
                            <m:oMath xmlns:m="http://schemas.openxmlformats.org/officeDocument/2006/math">
                              <m:func>
                                <m:funcPr>
                                  <m:ctrlPr>
                                    <a:rPr lang="en-US" altLang="zh-TW" i="1" smtClean="0">
                                      <a:latin typeface="Cambria Math" panose="02040503050406030204" pitchFamily="18" charset="0"/>
                                    </a:rPr>
                                  </m:ctrlPr>
                                </m:funcPr>
                                <m:fName>
                                  <m:r>
                                    <m:rPr>
                                      <m:sty m:val="p"/>
                                    </m:rPr>
                                    <a:rPr lang="en-US" altLang="zh-TW" b="0" i="0" smtClean="0">
                                      <a:latin typeface="Cambria Math" panose="02040503050406030204" pitchFamily="18" charset="0"/>
                                    </a:rPr>
                                    <m:t>max</m:t>
                                  </m:r>
                                </m:fName>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𝑐𝑚</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𝑑</m:t>
                                      </m:r>
                                    </m:e>
                                    <m:sub>
                                      <m:r>
                                        <a:rPr lang="en-US" altLang="zh-TW" b="0" i="1" smtClean="0">
                                          <a:latin typeface="Cambria Math" panose="02040503050406030204" pitchFamily="18" charset="0"/>
                                          <a:ea typeface="Cambria Math" panose="02040503050406030204" pitchFamily="18" charset="0"/>
                                        </a:rPr>
                                        <m:t>𝑚𝑎𝑥</m:t>
                                      </m:r>
                                    </m:sub>
                                  </m:sSub>
                                </m:e>
                              </m:func>
                            </m:oMath>
                          </a14:m>
                          <a:r>
                            <a:rPr lang="zh-TW" altLang="en-US" dirty="0"/>
                            <a:t> </a:t>
                          </a:r>
                          <a:r>
                            <a:rPr lang="en-US" altLang="zh-TW" dirty="0"/>
                            <a:t>(cm/s)</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67.402</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9.951</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67.943</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13.645</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49.335</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13.958</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21.528</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13.369</a:t>
                          </a:r>
                          <a:endParaRPr lang="zh-TW" altLang="en-US" b="1" dirty="0"/>
                        </a:p>
                      </a:txBody>
                      <a:tcPr anchor="ctr"/>
                    </a:tc>
                    <a:extLst>
                      <a:ext uri="{0D108BD9-81ED-4DB2-BD59-A6C34878D82A}">
                        <a16:rowId xmlns:a16="http://schemas.microsoft.com/office/drawing/2014/main" val="4208352185"/>
                      </a:ext>
                    </a:extLst>
                  </a:tr>
                </a:tbl>
              </a:graphicData>
            </a:graphic>
          </p:graphicFrame>
        </mc:Choice>
        <mc:Fallback xmlns="">
          <p:graphicFrame>
            <p:nvGraphicFramePr>
              <p:cNvPr id="34" name="表格 34">
                <a:extLst>
                  <a:ext uri="{FF2B5EF4-FFF2-40B4-BE49-F238E27FC236}">
                    <a16:creationId xmlns:a16="http://schemas.microsoft.com/office/drawing/2014/main" id="{F12D1848-6FBC-40C3-9189-E0804F8E2863}"/>
                  </a:ext>
                </a:extLst>
              </p:cNvPr>
              <p:cNvGraphicFramePr>
                <a:graphicFrameLocks noGrp="1"/>
              </p:cNvGraphicFramePr>
              <p:nvPr>
                <p:extLst>
                  <p:ext uri="{D42A27DB-BD31-4B8C-83A1-F6EECF244321}">
                    <p14:modId xmlns:p14="http://schemas.microsoft.com/office/powerpoint/2010/main" val="2648960500"/>
                  </p:ext>
                </p:extLst>
              </p:nvPr>
            </p:nvGraphicFramePr>
            <p:xfrm>
              <a:off x="242083" y="1445699"/>
              <a:ext cx="11707834" cy="2962840"/>
            </p:xfrm>
            <a:graphic>
              <a:graphicData uri="http://schemas.openxmlformats.org/drawingml/2006/table">
                <a:tbl>
                  <a:tblPr firstRow="1" bandRow="1">
                    <a:tableStyleId>{5C22544A-7EE6-4342-B048-85BDC9FD1C3A}</a:tableStyleId>
                  </a:tblPr>
                  <a:tblGrid>
                    <a:gridCol w="1666554">
                      <a:extLst>
                        <a:ext uri="{9D8B030D-6E8A-4147-A177-3AD203B41FA5}">
                          <a16:colId xmlns:a16="http://schemas.microsoft.com/office/drawing/2014/main" val="682520828"/>
                        </a:ext>
                      </a:extLst>
                    </a:gridCol>
                    <a:gridCol w="1255160">
                      <a:extLst>
                        <a:ext uri="{9D8B030D-6E8A-4147-A177-3AD203B41FA5}">
                          <a16:colId xmlns:a16="http://schemas.microsoft.com/office/drawing/2014/main" val="3533115074"/>
                        </a:ext>
                      </a:extLst>
                    </a:gridCol>
                    <a:gridCol w="1255160">
                      <a:extLst>
                        <a:ext uri="{9D8B030D-6E8A-4147-A177-3AD203B41FA5}">
                          <a16:colId xmlns:a16="http://schemas.microsoft.com/office/drawing/2014/main" val="1451727238"/>
                        </a:ext>
                      </a:extLst>
                    </a:gridCol>
                    <a:gridCol w="1255160">
                      <a:extLst>
                        <a:ext uri="{9D8B030D-6E8A-4147-A177-3AD203B41FA5}">
                          <a16:colId xmlns:a16="http://schemas.microsoft.com/office/drawing/2014/main" val="341019339"/>
                        </a:ext>
                      </a:extLst>
                    </a:gridCol>
                    <a:gridCol w="1255160">
                      <a:extLst>
                        <a:ext uri="{9D8B030D-6E8A-4147-A177-3AD203B41FA5}">
                          <a16:colId xmlns:a16="http://schemas.microsoft.com/office/drawing/2014/main" val="3400462410"/>
                        </a:ext>
                      </a:extLst>
                    </a:gridCol>
                    <a:gridCol w="1255160">
                      <a:extLst>
                        <a:ext uri="{9D8B030D-6E8A-4147-A177-3AD203B41FA5}">
                          <a16:colId xmlns:a16="http://schemas.microsoft.com/office/drawing/2014/main" val="3138889923"/>
                        </a:ext>
                      </a:extLst>
                    </a:gridCol>
                    <a:gridCol w="1255160">
                      <a:extLst>
                        <a:ext uri="{9D8B030D-6E8A-4147-A177-3AD203B41FA5}">
                          <a16:colId xmlns:a16="http://schemas.microsoft.com/office/drawing/2014/main" val="2241219708"/>
                        </a:ext>
                      </a:extLst>
                    </a:gridCol>
                    <a:gridCol w="1255160">
                      <a:extLst>
                        <a:ext uri="{9D8B030D-6E8A-4147-A177-3AD203B41FA5}">
                          <a16:colId xmlns:a16="http://schemas.microsoft.com/office/drawing/2014/main" val="3963809960"/>
                        </a:ext>
                      </a:extLst>
                    </a:gridCol>
                    <a:gridCol w="1255160">
                      <a:extLst>
                        <a:ext uri="{9D8B030D-6E8A-4147-A177-3AD203B41FA5}">
                          <a16:colId xmlns:a16="http://schemas.microsoft.com/office/drawing/2014/main" val="2464515113"/>
                        </a:ext>
                      </a:extLst>
                    </a:gridCol>
                  </a:tblGrid>
                  <a:tr h="370840">
                    <a:tc>
                      <a:txBody>
                        <a:bodyPr/>
                        <a:lstStyle/>
                        <a:p>
                          <a:endParaRPr lang="zh-TW" altLang="en-US" dirty="0"/>
                        </a:p>
                      </a:txBody>
                      <a:tcPr>
                        <a:lnR w="57150" cap="flat" cmpd="sng" algn="ctr">
                          <a:solidFill>
                            <a:schemeClr val="bg1"/>
                          </a:solidFill>
                          <a:prstDash val="solid"/>
                          <a:round/>
                          <a:headEnd type="none" w="med" len="med"/>
                          <a:tailEnd type="none" w="med" len="med"/>
                        </a:lnR>
                      </a:tcPr>
                    </a:tc>
                    <a:tc gridSpan="2">
                      <a:txBody>
                        <a:bodyPr/>
                        <a:lstStyle/>
                        <a:p>
                          <a:pPr algn="ctr"/>
                          <a:r>
                            <a:rPr lang="en-US" altLang="zh-TW" dirty="0"/>
                            <a:t>Scenario 1</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2</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3</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4</a:t>
                          </a:r>
                          <a:endParaRPr lang="zh-TW" altLang="en-US" dirty="0"/>
                        </a:p>
                      </a:txBody>
                      <a:tcPr anchor="ctr">
                        <a:lnL w="57150" cap="flat" cmpd="sng" algn="ctr">
                          <a:solidFill>
                            <a:schemeClr val="bg1"/>
                          </a:solidFill>
                          <a:prstDash val="solid"/>
                          <a:round/>
                          <a:headEnd type="none" w="med" len="med"/>
                          <a:tailEnd type="none" w="med" len="med"/>
                        </a:lnL>
                      </a:tcPr>
                    </a:tc>
                    <a:tc hMerge="1">
                      <a:txBody>
                        <a:bodyPr/>
                        <a:lstStyle/>
                        <a:p>
                          <a:endParaRPr lang="zh-TW" altLang="en-US" dirty="0"/>
                        </a:p>
                      </a:txBody>
                      <a:tcPr/>
                    </a:tc>
                    <a:extLst>
                      <a:ext uri="{0D108BD9-81ED-4DB2-BD59-A6C34878D82A}">
                        <a16:rowId xmlns:a16="http://schemas.microsoft.com/office/drawing/2014/main" val="2937918460"/>
                      </a:ext>
                    </a:extLst>
                  </a:tr>
                  <a:tr h="648000">
                    <a:tc>
                      <a:txBody>
                        <a:bodyPr/>
                        <a:lstStyle/>
                        <a:p>
                          <a:pPr algn="ctr"/>
                          <a:r>
                            <a:rPr lang="en-US" altLang="zh-TW" dirty="0"/>
                            <a:t>Method</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tc>
                    <a:extLst>
                      <a:ext uri="{0D108BD9-81ED-4DB2-BD59-A6C34878D82A}">
                        <a16:rowId xmlns:a16="http://schemas.microsoft.com/office/drawing/2014/main" val="2728461681"/>
                      </a:ext>
                    </a:extLst>
                  </a:tr>
                  <a:tr h="648000">
                    <a:tc>
                      <a:txBody>
                        <a:bodyPr/>
                        <a:lstStyle/>
                        <a:p>
                          <a:pPr algn="ctr"/>
                          <a:r>
                            <a:rPr lang="en-US" altLang="zh-TW" dirty="0"/>
                            <a:t>Average Total time (seconds)</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16.584</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16.356</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16.581</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16.394</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16.629</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16.488</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18.253</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18.399</a:t>
                          </a:r>
                          <a:endParaRPr lang="zh-TW" altLang="en-US" dirty="0"/>
                        </a:p>
                      </a:txBody>
                      <a:tcPr anchor="ctr"/>
                    </a:tc>
                    <a:extLst>
                      <a:ext uri="{0D108BD9-81ED-4DB2-BD59-A6C34878D82A}">
                        <a16:rowId xmlns:a16="http://schemas.microsoft.com/office/drawing/2014/main" val="585286792"/>
                      </a:ext>
                    </a:extLst>
                  </a:tr>
                  <a:tr h="648000">
                    <a:tc>
                      <a:txBody>
                        <a:bodyPr/>
                        <a:lstStyle/>
                        <a:p>
                          <a:endParaRPr lang="zh-TW"/>
                        </a:p>
                      </a:txBody>
                      <a:tcPr anchor="ctr">
                        <a:lnR w="57150" cap="flat" cmpd="sng" algn="ctr">
                          <a:solidFill>
                            <a:schemeClr val="bg1"/>
                          </a:solidFill>
                          <a:prstDash val="solid"/>
                          <a:round/>
                          <a:headEnd type="none" w="med" len="med"/>
                          <a:tailEnd type="none" w="med" len="med"/>
                        </a:lnR>
                        <a:blipFill>
                          <a:blip r:embed="rId3"/>
                          <a:stretch>
                            <a:fillRect l="-365" t="-263208" r="-602920" b="-115094"/>
                          </a:stretch>
                        </a:blipFill>
                      </a:tcPr>
                    </a:tc>
                    <a:tc>
                      <a:txBody>
                        <a:bodyPr/>
                        <a:lstStyle/>
                        <a:p>
                          <a:pPr algn="ctr"/>
                          <a:r>
                            <a:rPr lang="en-US" altLang="zh-TW" dirty="0">
                              <a:solidFill>
                                <a:srgbClr val="C00000"/>
                              </a:solidFill>
                            </a:rPr>
                            <a:t>195.094</a:t>
                          </a: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109.533</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b="0" dirty="0">
                              <a:solidFill>
                                <a:srgbClr val="C00000"/>
                              </a:solidFill>
                            </a:rPr>
                            <a:t>200.259</a:t>
                          </a:r>
                          <a:endParaRPr lang="zh-TW" altLang="en-US" b="0"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117.400</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226.643</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130.980</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481.397</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474.289</a:t>
                          </a:r>
                          <a:endParaRPr lang="zh-TW" altLang="en-US" b="1" dirty="0"/>
                        </a:p>
                      </a:txBody>
                      <a:tcPr anchor="ctr"/>
                    </a:tc>
                    <a:extLst>
                      <a:ext uri="{0D108BD9-81ED-4DB2-BD59-A6C34878D82A}">
                        <a16:rowId xmlns:a16="http://schemas.microsoft.com/office/drawing/2014/main" val="393782502"/>
                      </a:ext>
                    </a:extLst>
                  </a:tr>
                  <a:tr h="648000">
                    <a:tc>
                      <a:txBody>
                        <a:bodyPr/>
                        <a:lstStyle/>
                        <a:p>
                          <a:endParaRPr lang="zh-TW"/>
                        </a:p>
                      </a:txBody>
                      <a:tcPr anchor="ctr">
                        <a:lnR w="57150" cap="flat" cmpd="sng" algn="ctr">
                          <a:solidFill>
                            <a:schemeClr val="bg1"/>
                          </a:solidFill>
                          <a:prstDash val="solid"/>
                          <a:round/>
                          <a:headEnd type="none" w="med" len="med"/>
                          <a:tailEnd type="none" w="med" len="med"/>
                        </a:lnR>
                        <a:blipFill>
                          <a:blip r:embed="rId3"/>
                          <a:stretch>
                            <a:fillRect l="-365" t="-359813" r="-602920" b="-14019"/>
                          </a:stretch>
                        </a:blipFill>
                      </a:tcPr>
                    </a:tc>
                    <a:tc>
                      <a:txBody>
                        <a:bodyPr/>
                        <a:lstStyle/>
                        <a:p>
                          <a:pPr algn="ctr"/>
                          <a:r>
                            <a:rPr lang="en-US" altLang="zh-TW" dirty="0">
                              <a:solidFill>
                                <a:srgbClr val="C00000"/>
                              </a:solidFill>
                            </a:rPr>
                            <a:t>67.402</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9.951</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67.943</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13.645</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49.335</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13.958</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21.528</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13.369</a:t>
                          </a:r>
                          <a:endParaRPr lang="zh-TW" altLang="en-US" b="1" dirty="0"/>
                        </a:p>
                      </a:txBody>
                      <a:tcPr anchor="ctr"/>
                    </a:tc>
                    <a:extLst>
                      <a:ext uri="{0D108BD9-81ED-4DB2-BD59-A6C34878D82A}">
                        <a16:rowId xmlns:a16="http://schemas.microsoft.com/office/drawing/2014/main" val="4208352185"/>
                      </a:ext>
                    </a:extLst>
                  </a:tr>
                </a:tbl>
              </a:graphicData>
            </a:graphic>
          </p:graphicFrame>
        </mc:Fallback>
      </mc:AlternateContent>
      <p:pic>
        <p:nvPicPr>
          <p:cNvPr id="35" name="圖片 34">
            <a:extLst>
              <a:ext uri="{FF2B5EF4-FFF2-40B4-BE49-F238E27FC236}">
                <a16:creationId xmlns:a16="http://schemas.microsoft.com/office/drawing/2014/main" id="{C39E7AC1-66D6-430D-AC1B-09AD9B6D44B7}"/>
              </a:ext>
            </a:extLst>
          </p:cNvPr>
          <p:cNvPicPr>
            <a:picLocks noChangeAspect="1"/>
          </p:cNvPicPr>
          <p:nvPr/>
        </p:nvPicPr>
        <p:blipFill>
          <a:blip r:embed="rId4"/>
          <a:stretch>
            <a:fillRect/>
          </a:stretch>
        </p:blipFill>
        <p:spPr>
          <a:xfrm>
            <a:off x="9497441" y="4472974"/>
            <a:ext cx="2401979" cy="1223772"/>
          </a:xfrm>
          <a:prstGeom prst="rect">
            <a:avLst/>
          </a:prstGeom>
        </p:spPr>
      </p:pic>
      <p:pic>
        <p:nvPicPr>
          <p:cNvPr id="36" name="圖片 35">
            <a:extLst>
              <a:ext uri="{FF2B5EF4-FFF2-40B4-BE49-F238E27FC236}">
                <a16:creationId xmlns:a16="http://schemas.microsoft.com/office/drawing/2014/main" id="{CC05065D-D359-4EF9-B40C-CFD1CA7754D9}"/>
              </a:ext>
            </a:extLst>
          </p:cNvPr>
          <p:cNvPicPr>
            <a:picLocks noChangeAspect="1"/>
          </p:cNvPicPr>
          <p:nvPr/>
        </p:nvPicPr>
        <p:blipFill>
          <a:blip r:embed="rId5"/>
          <a:stretch>
            <a:fillRect/>
          </a:stretch>
        </p:blipFill>
        <p:spPr>
          <a:xfrm>
            <a:off x="6961157" y="4472974"/>
            <a:ext cx="2441035" cy="1223772"/>
          </a:xfrm>
          <a:prstGeom prst="rect">
            <a:avLst/>
          </a:prstGeom>
        </p:spPr>
      </p:pic>
      <p:pic>
        <p:nvPicPr>
          <p:cNvPr id="37" name="圖片 36">
            <a:extLst>
              <a:ext uri="{FF2B5EF4-FFF2-40B4-BE49-F238E27FC236}">
                <a16:creationId xmlns:a16="http://schemas.microsoft.com/office/drawing/2014/main" id="{8417FE3E-84EB-42BF-A8E1-73C9862268A6}"/>
              </a:ext>
            </a:extLst>
          </p:cNvPr>
          <p:cNvPicPr>
            <a:picLocks noChangeAspect="1"/>
          </p:cNvPicPr>
          <p:nvPr/>
        </p:nvPicPr>
        <p:blipFill>
          <a:blip r:embed="rId6"/>
          <a:stretch>
            <a:fillRect/>
          </a:stretch>
        </p:blipFill>
        <p:spPr>
          <a:xfrm>
            <a:off x="4449213" y="4472974"/>
            <a:ext cx="2441035" cy="1230333"/>
          </a:xfrm>
          <a:prstGeom prst="rect">
            <a:avLst/>
          </a:prstGeom>
        </p:spPr>
      </p:pic>
      <p:pic>
        <p:nvPicPr>
          <p:cNvPr id="38" name="圖片 37">
            <a:extLst>
              <a:ext uri="{FF2B5EF4-FFF2-40B4-BE49-F238E27FC236}">
                <a16:creationId xmlns:a16="http://schemas.microsoft.com/office/drawing/2014/main" id="{42289994-6AE3-45F5-BEED-63467D250407}"/>
              </a:ext>
            </a:extLst>
          </p:cNvPr>
          <p:cNvPicPr>
            <a:picLocks noChangeAspect="1"/>
          </p:cNvPicPr>
          <p:nvPr/>
        </p:nvPicPr>
        <p:blipFill>
          <a:blip r:embed="rId7"/>
          <a:stretch>
            <a:fillRect/>
          </a:stretch>
        </p:blipFill>
        <p:spPr>
          <a:xfrm>
            <a:off x="1919753" y="4484584"/>
            <a:ext cx="2494005" cy="1200552"/>
          </a:xfrm>
          <a:prstGeom prst="rect">
            <a:avLst/>
          </a:prstGeom>
        </p:spPr>
      </p:pic>
    </p:spTree>
    <p:extLst>
      <p:ext uri="{BB962C8B-B14F-4D97-AF65-F5344CB8AC3E}">
        <p14:creationId xmlns:p14="http://schemas.microsoft.com/office/powerpoint/2010/main" val="1763101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5A60404D-E679-45ED-8092-534D785C811A}"/>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19</a:t>
            </a:fld>
            <a:endParaRPr lang="zh-TW" altLang="en-US" sz="1400" dirty="0">
              <a:solidFill>
                <a:srgbClr val="663300"/>
              </a:solidFill>
            </a:endParaRPr>
          </a:p>
        </p:txBody>
      </p:sp>
      <p:sp>
        <p:nvSpPr>
          <p:cNvPr id="26" name="標題 25">
            <a:extLst>
              <a:ext uri="{FF2B5EF4-FFF2-40B4-BE49-F238E27FC236}">
                <a16:creationId xmlns:a16="http://schemas.microsoft.com/office/drawing/2014/main" id="{47782B69-EB9E-4B2E-B067-C6B5990CB377}"/>
              </a:ext>
            </a:extLst>
          </p:cNvPr>
          <p:cNvSpPr>
            <a:spLocks noGrp="1"/>
          </p:cNvSpPr>
          <p:nvPr>
            <p:ph type="title"/>
          </p:nvPr>
        </p:nvSpPr>
        <p:spPr>
          <a:xfrm>
            <a:off x="838199" y="365125"/>
            <a:ext cx="10876005" cy="1325563"/>
          </a:xfrm>
        </p:spPr>
        <p:txBody>
          <a:bodyPr/>
          <a:lstStyle/>
          <a:p>
            <a:r>
              <a:rPr lang="en-US" altLang="zh-TW" dirty="0"/>
              <a:t>Experiment 2 — extreme scenario</a:t>
            </a:r>
            <a:endParaRPr lang="zh-TW" altLang="en-US" dirty="0"/>
          </a:p>
        </p:txBody>
      </p:sp>
      <p:pic>
        <p:nvPicPr>
          <p:cNvPr id="2" name="VO 1 GBM 4obj scenario">
            <a:hlinkClick r:id="" action="ppaction://media"/>
            <a:extLst>
              <a:ext uri="{FF2B5EF4-FFF2-40B4-BE49-F238E27FC236}">
                <a16:creationId xmlns:a16="http://schemas.microsoft.com/office/drawing/2014/main" id="{2ECCD812-35D0-40EC-AAEE-B95F2CA226F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3243" t="9054" r="16520" b="6081"/>
          <a:stretch/>
        </p:blipFill>
        <p:spPr>
          <a:xfrm>
            <a:off x="1152535" y="1933538"/>
            <a:ext cx="4281616" cy="3880023"/>
          </a:xfrm>
          <a:prstGeom prst="rect">
            <a:avLst/>
          </a:prstGeom>
        </p:spPr>
      </p:pic>
      <p:pic>
        <p:nvPicPr>
          <p:cNvPr id="3" name="VO 3 GBM 4obj scenario">
            <a:hlinkClick r:id="" action="ppaction://media"/>
            <a:extLst>
              <a:ext uri="{FF2B5EF4-FFF2-40B4-BE49-F238E27FC236}">
                <a16:creationId xmlns:a16="http://schemas.microsoft.com/office/drawing/2014/main" id="{7B2735EB-CC61-4407-9A1B-71B3A8394224}"/>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2972" t="9048" r="16792" b="6088"/>
          <a:stretch/>
        </p:blipFill>
        <p:spPr>
          <a:xfrm>
            <a:off x="6231375" y="1933539"/>
            <a:ext cx="4281616" cy="3880023"/>
          </a:xfrm>
          <a:prstGeom prst="rect">
            <a:avLst/>
          </a:prstGeom>
        </p:spPr>
      </p:pic>
      <p:sp>
        <p:nvSpPr>
          <p:cNvPr id="9" name="矩形: 圓角 8">
            <a:extLst>
              <a:ext uri="{FF2B5EF4-FFF2-40B4-BE49-F238E27FC236}">
                <a16:creationId xmlns:a16="http://schemas.microsoft.com/office/drawing/2014/main" id="{EAC2EEDC-6BDD-429F-8949-ACB2A4FF8F03}"/>
              </a:ext>
            </a:extLst>
          </p:cNvPr>
          <p:cNvSpPr/>
          <p:nvPr/>
        </p:nvSpPr>
        <p:spPr>
          <a:xfrm>
            <a:off x="1767283" y="1338976"/>
            <a:ext cx="3052119" cy="51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Conventional VO</a:t>
            </a:r>
            <a:endParaRPr lang="zh-TW" altLang="en-US" sz="2400" b="1" dirty="0"/>
          </a:p>
        </p:txBody>
      </p:sp>
      <p:sp>
        <p:nvSpPr>
          <p:cNvPr id="12" name="矩形: 圓角 11">
            <a:extLst>
              <a:ext uri="{FF2B5EF4-FFF2-40B4-BE49-F238E27FC236}">
                <a16:creationId xmlns:a16="http://schemas.microsoft.com/office/drawing/2014/main" id="{52B6D9E4-3467-48A0-B4BC-20831D36AED6}"/>
              </a:ext>
            </a:extLst>
          </p:cNvPr>
          <p:cNvSpPr/>
          <p:nvPr/>
        </p:nvSpPr>
        <p:spPr>
          <a:xfrm>
            <a:off x="6846123" y="1338976"/>
            <a:ext cx="3052119" cy="51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Proposed method</a:t>
            </a:r>
            <a:endParaRPr lang="zh-TW" altLang="en-US" sz="2400" b="1" dirty="0"/>
          </a:p>
        </p:txBody>
      </p:sp>
      <p:grpSp>
        <p:nvGrpSpPr>
          <p:cNvPr id="29" name="群組 28">
            <a:extLst>
              <a:ext uri="{FF2B5EF4-FFF2-40B4-BE49-F238E27FC236}">
                <a16:creationId xmlns:a16="http://schemas.microsoft.com/office/drawing/2014/main" id="{C380523A-1C1E-4185-B7E4-D6B8B8A46E0A}"/>
              </a:ext>
            </a:extLst>
          </p:cNvPr>
          <p:cNvGrpSpPr/>
          <p:nvPr/>
        </p:nvGrpSpPr>
        <p:grpSpPr>
          <a:xfrm>
            <a:off x="1152535" y="1933537"/>
            <a:ext cx="4508313" cy="3880024"/>
            <a:chOff x="1152535" y="1933537"/>
            <a:chExt cx="4508313" cy="3880024"/>
          </a:xfrm>
        </p:grpSpPr>
        <p:pic>
          <p:nvPicPr>
            <p:cNvPr id="2050" name="Picture 2">
              <a:extLst>
                <a:ext uri="{FF2B5EF4-FFF2-40B4-BE49-F238E27FC236}">
                  <a16:creationId xmlns:a16="http://schemas.microsoft.com/office/drawing/2014/main" id="{A9F35515-525A-4BE7-B45E-B8A3D29F704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519" t="7757" r="13426" b="3972"/>
            <a:stretch/>
          </p:blipFill>
          <p:spPr bwMode="auto">
            <a:xfrm>
              <a:off x="1152535" y="1933537"/>
              <a:ext cx="4281617" cy="3880024"/>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68E147FB-39C8-4336-B88B-46B4A1894242}"/>
                </a:ext>
              </a:extLst>
            </p:cNvPr>
            <p:cNvSpPr txBox="1"/>
            <p:nvPr/>
          </p:nvSpPr>
          <p:spPr>
            <a:xfrm>
              <a:off x="3218936" y="3059668"/>
              <a:ext cx="1056502" cy="369332"/>
            </a:xfrm>
            <a:prstGeom prst="rect">
              <a:avLst/>
            </a:prstGeom>
            <a:noFill/>
          </p:spPr>
          <p:txBody>
            <a:bodyPr wrap="square" rtlCol="0">
              <a:spAutoFit/>
            </a:bodyPr>
            <a:lstStyle/>
            <a:p>
              <a:r>
                <a:rPr lang="en-US" altLang="zh-TW" dirty="0"/>
                <a:t>GBM2</a:t>
              </a:r>
              <a:endParaRPr lang="zh-TW" altLang="en-US" dirty="0"/>
            </a:p>
          </p:txBody>
        </p:sp>
        <p:sp>
          <p:nvSpPr>
            <p:cNvPr id="15" name="文字方塊 14">
              <a:extLst>
                <a:ext uri="{FF2B5EF4-FFF2-40B4-BE49-F238E27FC236}">
                  <a16:creationId xmlns:a16="http://schemas.microsoft.com/office/drawing/2014/main" id="{E5E6BEEB-9EA9-401E-9087-110AFC0E2110}"/>
                </a:ext>
              </a:extLst>
            </p:cNvPr>
            <p:cNvSpPr txBox="1"/>
            <p:nvPr/>
          </p:nvSpPr>
          <p:spPr>
            <a:xfrm>
              <a:off x="2314815" y="4067282"/>
              <a:ext cx="1056502" cy="369332"/>
            </a:xfrm>
            <a:prstGeom prst="rect">
              <a:avLst/>
            </a:prstGeom>
            <a:noFill/>
          </p:spPr>
          <p:txBody>
            <a:bodyPr wrap="square" rtlCol="0">
              <a:spAutoFit/>
            </a:bodyPr>
            <a:lstStyle/>
            <a:p>
              <a:r>
                <a:rPr lang="en-US" altLang="zh-TW" dirty="0"/>
                <a:t>GBM1</a:t>
              </a:r>
              <a:endParaRPr lang="zh-TW" altLang="en-US" dirty="0"/>
            </a:p>
          </p:txBody>
        </p:sp>
        <p:cxnSp>
          <p:nvCxnSpPr>
            <p:cNvPr id="13" name="直線單箭頭接點 12">
              <a:extLst>
                <a:ext uri="{FF2B5EF4-FFF2-40B4-BE49-F238E27FC236}">
                  <a16:creationId xmlns:a16="http://schemas.microsoft.com/office/drawing/2014/main" id="{2BB0DAD4-00AC-4338-B399-040414BF915B}"/>
                </a:ext>
              </a:extLst>
            </p:cNvPr>
            <p:cNvCxnSpPr>
              <a:cxnSpLocks/>
            </p:cNvCxnSpPr>
            <p:nvPr/>
          </p:nvCxnSpPr>
          <p:spPr>
            <a:xfrm>
              <a:off x="2966594" y="3528808"/>
              <a:ext cx="193589" cy="197714"/>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D6E02153-3224-49C7-9948-7CC436581357}"/>
                </a:ext>
              </a:extLst>
            </p:cNvPr>
            <p:cNvCxnSpPr>
              <a:cxnSpLocks/>
            </p:cNvCxnSpPr>
            <p:nvPr/>
          </p:nvCxnSpPr>
          <p:spPr>
            <a:xfrm flipH="1" flipV="1">
              <a:off x="3536493" y="3873549"/>
              <a:ext cx="210694" cy="209875"/>
            </a:xfrm>
            <a:prstGeom prst="straightConnector1">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32591ECF-2A18-4254-81E5-1A804426EAAE}"/>
                </a:ext>
              </a:extLst>
            </p:cNvPr>
            <p:cNvCxnSpPr>
              <a:cxnSpLocks/>
            </p:cNvCxnSpPr>
            <p:nvPr/>
          </p:nvCxnSpPr>
          <p:spPr>
            <a:xfrm>
              <a:off x="3641840" y="3978486"/>
              <a:ext cx="170219" cy="696422"/>
            </a:xfrm>
            <a:prstGeom prst="line">
              <a:avLst/>
            </a:prstGeom>
            <a:ln w="9525"/>
          </p:spPr>
          <p:style>
            <a:lnRef idx="1">
              <a:schemeClr val="dk1"/>
            </a:lnRef>
            <a:fillRef idx="0">
              <a:schemeClr val="dk1"/>
            </a:fillRef>
            <a:effectRef idx="0">
              <a:schemeClr val="dk1"/>
            </a:effectRef>
            <a:fontRef idx="minor">
              <a:schemeClr val="tx1"/>
            </a:fontRef>
          </p:style>
        </p:cxnSp>
        <p:cxnSp>
          <p:nvCxnSpPr>
            <p:cNvPr id="21" name="直線接點 20">
              <a:extLst>
                <a:ext uri="{FF2B5EF4-FFF2-40B4-BE49-F238E27FC236}">
                  <a16:creationId xmlns:a16="http://schemas.microsoft.com/office/drawing/2014/main" id="{0A8E1BF0-23B2-4EA1-980B-CF614677087F}"/>
                </a:ext>
              </a:extLst>
            </p:cNvPr>
            <p:cNvCxnSpPr>
              <a:cxnSpLocks/>
            </p:cNvCxnSpPr>
            <p:nvPr/>
          </p:nvCxnSpPr>
          <p:spPr>
            <a:xfrm>
              <a:off x="3012017" y="3576027"/>
              <a:ext cx="800042" cy="1098881"/>
            </a:xfrm>
            <a:prstGeom prst="line">
              <a:avLst/>
            </a:prstGeom>
            <a:ln w="9525"/>
          </p:spPr>
          <p:style>
            <a:lnRef idx="1">
              <a:schemeClr val="dk1"/>
            </a:lnRef>
            <a:fillRef idx="0">
              <a:schemeClr val="dk1"/>
            </a:fillRef>
            <a:effectRef idx="0">
              <a:schemeClr val="dk1"/>
            </a:effectRef>
            <a:fontRef idx="minor">
              <a:schemeClr val="tx1"/>
            </a:fontRef>
          </p:style>
        </p:cxnSp>
        <p:sp>
          <p:nvSpPr>
            <p:cNvPr id="24" name="文字方塊 23">
              <a:extLst>
                <a:ext uri="{FF2B5EF4-FFF2-40B4-BE49-F238E27FC236}">
                  <a16:creationId xmlns:a16="http://schemas.microsoft.com/office/drawing/2014/main" id="{7E782F17-1ECA-4342-8028-79C0EB083D48}"/>
                </a:ext>
              </a:extLst>
            </p:cNvPr>
            <p:cNvSpPr txBox="1"/>
            <p:nvPr/>
          </p:nvSpPr>
          <p:spPr>
            <a:xfrm>
              <a:off x="3343956" y="4679463"/>
              <a:ext cx="2316892" cy="646331"/>
            </a:xfrm>
            <a:prstGeom prst="rect">
              <a:avLst/>
            </a:prstGeom>
            <a:noFill/>
          </p:spPr>
          <p:txBody>
            <a:bodyPr wrap="square" rtlCol="0">
              <a:spAutoFit/>
            </a:bodyPr>
            <a:lstStyle/>
            <a:p>
              <a:r>
                <a:rPr lang="en-US" altLang="zh-TW" dirty="0"/>
                <a:t>Constant acceleration</a:t>
              </a:r>
              <a:endParaRPr lang="zh-TW" altLang="en-US" dirty="0"/>
            </a:p>
          </p:txBody>
        </p:sp>
      </p:grpSp>
    </p:spTree>
    <p:extLst>
      <p:ext uri="{BB962C8B-B14F-4D97-AF65-F5344CB8AC3E}">
        <p14:creationId xmlns:p14="http://schemas.microsoft.com/office/powerpoint/2010/main" val="2589318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5007" fill="hold"/>
                                        <p:tgtEl>
                                          <p:spTgt spid="2"/>
                                        </p:tgtEl>
                                      </p:cBhvr>
                                    </p:cmd>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232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2"/>
                </p:tgtEl>
              </p:cMediaNode>
            </p:video>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
                                        </p:tgtEl>
                                      </p:cBhvr>
                                    </p:cmd>
                                  </p:childTnLst>
                                </p:cTn>
                              </p:par>
                            </p:childTnLst>
                          </p:cTn>
                        </p:par>
                      </p:childTnLst>
                    </p:cTn>
                  </p:par>
                </p:childTnLst>
              </p:cTn>
              <p:nextCondLst>
                <p:cond evt="onClick" delay="0">
                  <p:tgtEl>
                    <p:spTgt spid="2"/>
                  </p:tgtEl>
                </p:cond>
              </p:nextCondLst>
            </p:seq>
            <p:video>
              <p:cMediaNode vol="80000">
                <p:cTn id="22" fill="hold" display="0">
                  <p:stCondLst>
                    <p:cond delay="indefinite"/>
                  </p:stCondLst>
                </p:cTn>
                <p:tgtEl>
                  <p:spTgt spid="3"/>
                </p:tgtEl>
              </p:cMediaNode>
            </p:video>
            <p:seq concurrent="1" nextAc="seek">
              <p:cTn id="23" restart="whenNotActive" fill="hold" evtFilter="cancelBubble" nodeType="interactiveSeq">
                <p:stCondLst>
                  <p:cond evt="onClick" delay="0">
                    <p:tgtEl>
                      <p:spTgt spid="3"/>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3287486" y="617517"/>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Introduction</a:t>
            </a:r>
            <a:endParaRPr lang="zh-TW" altLang="en-US" sz="4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87484" y="2183983"/>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Methods</a:t>
            </a:r>
            <a:endParaRPr lang="zh-TW" altLang="en-US" sz="4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3287484" y="3750449"/>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Results</a:t>
            </a:r>
            <a:endParaRPr lang="zh-TW" altLang="en-US" sz="4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3287484" y="5316915"/>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Discussion</a:t>
            </a:r>
            <a:endParaRPr lang="zh-TW" altLang="en-US" sz="4400" b="1" dirty="0">
              <a:solidFill>
                <a:schemeClr val="tx1"/>
              </a:solidFill>
            </a:endParaRPr>
          </a:p>
        </p:txBody>
      </p:sp>
      <p:sp>
        <p:nvSpPr>
          <p:cNvPr id="11" name="投影片編號版面配置區 8">
            <a:extLst>
              <a:ext uri="{FF2B5EF4-FFF2-40B4-BE49-F238E27FC236}">
                <a16:creationId xmlns:a16="http://schemas.microsoft.com/office/drawing/2014/main" id="{86E38339-B683-4D5E-AA04-8351E6243B6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2</a:t>
            </a:fld>
            <a:endParaRPr lang="zh-TW" altLang="en-US" sz="3200" dirty="0">
              <a:solidFill>
                <a:srgbClr val="663300"/>
              </a:solidFill>
            </a:endParaRPr>
          </a:p>
        </p:txBody>
      </p:sp>
    </p:spTree>
    <p:extLst>
      <p:ext uri="{BB962C8B-B14F-4D97-AF65-F5344CB8AC3E}">
        <p14:creationId xmlns:p14="http://schemas.microsoft.com/office/powerpoint/2010/main" val="3013865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Contribution</a:t>
            </a:r>
            <a:endParaRPr lang="zh-TW" altLang="en-US" dirty="0"/>
          </a:p>
        </p:txBody>
      </p:sp>
      <p:sp>
        <p:nvSpPr>
          <p:cNvPr id="3" name="內容版面配置區 2">
            <a:extLst>
              <a:ext uri="{FF2B5EF4-FFF2-40B4-BE49-F238E27FC236}">
                <a16:creationId xmlns:a16="http://schemas.microsoft.com/office/drawing/2014/main" id="{4C6AC1D0-5CCD-4419-8AA6-43D4E3BF53CA}"/>
              </a:ext>
            </a:extLst>
          </p:cNvPr>
          <p:cNvSpPr>
            <a:spLocks noGrp="1"/>
          </p:cNvSpPr>
          <p:nvPr>
            <p:ph idx="1"/>
          </p:nvPr>
        </p:nvSpPr>
        <p:spPr>
          <a:xfrm>
            <a:off x="769083" y="1410758"/>
            <a:ext cx="10584717" cy="4351338"/>
          </a:xfrm>
        </p:spPr>
        <p:txBody>
          <a:bodyPr/>
          <a:lstStyle/>
          <a:p>
            <a:pPr marL="0" indent="0">
              <a:buNone/>
            </a:pPr>
            <a:r>
              <a:rPr lang="en-US" altLang="zh-TW" dirty="0"/>
              <a:t>This research proposes an obstacles-avoidance(motion planning) method that can handle unknown intentions effectively:</a:t>
            </a:r>
          </a:p>
          <a:p>
            <a:endParaRPr lang="en-US" altLang="zh-TW" dirty="0"/>
          </a:p>
          <a:p>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9777759C-927A-41C4-944E-94CDD4D0B3CB}"/>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20</a:t>
            </a:fld>
            <a:endParaRPr lang="zh-TW" altLang="en-US" sz="1400" dirty="0">
              <a:solidFill>
                <a:srgbClr val="663300"/>
              </a:solidFill>
            </a:endParaRPr>
          </a:p>
        </p:txBody>
      </p:sp>
      <p:graphicFrame>
        <p:nvGraphicFramePr>
          <p:cNvPr id="9" name="表格 9">
            <a:extLst>
              <a:ext uri="{FF2B5EF4-FFF2-40B4-BE49-F238E27FC236}">
                <a16:creationId xmlns:a16="http://schemas.microsoft.com/office/drawing/2014/main" id="{A7C040A6-4705-48D8-B7EA-27DC5007E053}"/>
              </a:ext>
            </a:extLst>
          </p:cNvPr>
          <p:cNvGraphicFramePr>
            <a:graphicFrameLocks noGrp="1"/>
          </p:cNvGraphicFramePr>
          <p:nvPr>
            <p:extLst>
              <p:ext uri="{D42A27DB-BD31-4B8C-83A1-F6EECF244321}">
                <p14:modId xmlns:p14="http://schemas.microsoft.com/office/powerpoint/2010/main" val="372223459"/>
              </p:ext>
            </p:extLst>
          </p:nvPr>
        </p:nvGraphicFramePr>
        <p:xfrm>
          <a:off x="947318" y="2475959"/>
          <a:ext cx="10297364" cy="3047483"/>
        </p:xfrm>
        <a:graphic>
          <a:graphicData uri="http://schemas.openxmlformats.org/drawingml/2006/table">
            <a:tbl>
              <a:tblPr firstRow="1" bandRow="1">
                <a:tableStyleId>{5C22544A-7EE6-4342-B048-85BDC9FD1C3A}</a:tableStyleId>
              </a:tblPr>
              <a:tblGrid>
                <a:gridCol w="5148682">
                  <a:extLst>
                    <a:ext uri="{9D8B030D-6E8A-4147-A177-3AD203B41FA5}">
                      <a16:colId xmlns:a16="http://schemas.microsoft.com/office/drawing/2014/main" val="1042578893"/>
                    </a:ext>
                  </a:extLst>
                </a:gridCol>
                <a:gridCol w="5148682">
                  <a:extLst>
                    <a:ext uri="{9D8B030D-6E8A-4147-A177-3AD203B41FA5}">
                      <a16:colId xmlns:a16="http://schemas.microsoft.com/office/drawing/2014/main" val="3137472390"/>
                    </a:ext>
                  </a:extLst>
                </a:gridCol>
              </a:tblGrid>
              <a:tr h="685283">
                <a:tc>
                  <a:txBody>
                    <a:bodyPr/>
                    <a:lstStyle/>
                    <a:p>
                      <a:pPr algn="ctr"/>
                      <a:r>
                        <a:rPr lang="en-US" altLang="zh-TW" sz="2400" dirty="0"/>
                        <a:t>Comparing to VO</a:t>
                      </a:r>
                      <a:endParaRPr lang="zh-TW" altLang="en-US" sz="2400" dirty="0"/>
                    </a:p>
                  </a:txBody>
                  <a:tcPr anchor="ctr"/>
                </a:tc>
                <a:tc>
                  <a:txBody>
                    <a:bodyPr/>
                    <a:lstStyle/>
                    <a:p>
                      <a:pPr algn="ctr"/>
                      <a:r>
                        <a:rPr lang="en-US" altLang="zh-TW" sz="2400" dirty="0"/>
                        <a:t>Comparing to MPC</a:t>
                      </a:r>
                      <a:endParaRPr lang="zh-TW" altLang="en-US" sz="2400" dirty="0"/>
                    </a:p>
                  </a:txBody>
                  <a:tcPr anchor="ctr"/>
                </a:tc>
                <a:extLst>
                  <a:ext uri="{0D108BD9-81ED-4DB2-BD59-A6C34878D82A}">
                    <a16:rowId xmlns:a16="http://schemas.microsoft.com/office/drawing/2014/main" val="2952534422"/>
                  </a:ext>
                </a:extLst>
              </a:tr>
              <a:tr h="1315563">
                <a:tc>
                  <a:txBody>
                    <a:bodyPr/>
                    <a:lstStyle/>
                    <a:p>
                      <a:pPr marL="342900" indent="-342900">
                        <a:spcAft>
                          <a:spcPts val="600"/>
                        </a:spcAft>
                        <a:buFont typeface="Arial" panose="020B0604020202020204" pitchFamily="34" charset="0"/>
                        <a:buChar char="•"/>
                      </a:pPr>
                      <a:r>
                        <a:rPr lang="en-US" altLang="zh-TW" sz="2400" dirty="0"/>
                        <a:t>Improve the continuity of velocity commands.</a:t>
                      </a:r>
                    </a:p>
                    <a:p>
                      <a:pPr marL="342900" indent="-342900">
                        <a:buFont typeface="Arial" panose="020B0604020202020204" pitchFamily="34" charset="0"/>
                        <a:buChar char="•"/>
                      </a:pPr>
                      <a:r>
                        <a:rPr lang="en-US" altLang="zh-TW" sz="2400" dirty="0"/>
                        <a:t>The algorithm is adaptable to non-linear velocity obstacles.</a:t>
                      </a:r>
                    </a:p>
                    <a:p>
                      <a:endParaRPr lang="zh-TW" altLang="en-US" sz="2400" dirty="0"/>
                    </a:p>
                  </a:txBody>
                  <a:tcPr/>
                </a:tc>
                <a:tc>
                  <a:txBody>
                    <a:bodyPr/>
                    <a:lstStyle/>
                    <a:p>
                      <a:pPr marL="285750" indent="-285750">
                        <a:spcAft>
                          <a:spcPts val="600"/>
                        </a:spcAft>
                        <a:buFont typeface="Arial" panose="020B0604020202020204" pitchFamily="34" charset="0"/>
                        <a:buChar char="•"/>
                      </a:pPr>
                      <a:r>
                        <a:rPr lang="en-US" altLang="zh-TW" sz="2400" dirty="0"/>
                        <a:t>Take obstacles’ velocity into consideration.</a:t>
                      </a:r>
                    </a:p>
                    <a:p>
                      <a:pPr marL="285750" indent="-285750">
                        <a:buFont typeface="Arial" panose="020B0604020202020204" pitchFamily="34" charset="0"/>
                        <a:buChar char="•"/>
                      </a:pPr>
                      <a:r>
                        <a:rPr lang="en-US" altLang="zh-TW" sz="2400" dirty="0"/>
                        <a:t>No need to rely on long-term prediction, reduce the accuracy demand.</a:t>
                      </a:r>
                    </a:p>
                    <a:p>
                      <a:endParaRPr lang="zh-TW" altLang="en-US" sz="2400" dirty="0"/>
                    </a:p>
                  </a:txBody>
                  <a:tcPr/>
                </a:tc>
                <a:extLst>
                  <a:ext uri="{0D108BD9-81ED-4DB2-BD59-A6C34878D82A}">
                    <a16:rowId xmlns:a16="http://schemas.microsoft.com/office/drawing/2014/main" val="2286485559"/>
                  </a:ext>
                </a:extLst>
              </a:tr>
            </a:tbl>
          </a:graphicData>
        </a:graphic>
      </p:graphicFrame>
    </p:spTree>
    <p:extLst>
      <p:ext uri="{BB962C8B-B14F-4D97-AF65-F5344CB8AC3E}">
        <p14:creationId xmlns:p14="http://schemas.microsoft.com/office/powerpoint/2010/main" val="3327839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Future works</a:t>
            </a:r>
            <a:endParaRPr lang="zh-TW" altLang="en-US" dirty="0"/>
          </a:p>
        </p:txBody>
      </p:sp>
      <p:sp>
        <p:nvSpPr>
          <p:cNvPr id="3" name="內容版面配置區 2">
            <a:extLst>
              <a:ext uri="{FF2B5EF4-FFF2-40B4-BE49-F238E27FC236}">
                <a16:creationId xmlns:a16="http://schemas.microsoft.com/office/drawing/2014/main" id="{4C6AC1D0-5CCD-4419-8AA6-43D4E3BF53CA}"/>
              </a:ext>
            </a:extLst>
          </p:cNvPr>
          <p:cNvSpPr>
            <a:spLocks noGrp="1"/>
          </p:cNvSpPr>
          <p:nvPr>
            <p:ph idx="1"/>
          </p:nvPr>
        </p:nvSpPr>
        <p:spPr>
          <a:xfrm>
            <a:off x="820451" y="1825624"/>
            <a:ext cx="6891075" cy="4351338"/>
          </a:xfrm>
        </p:spPr>
        <p:txBody>
          <a:bodyPr/>
          <a:lstStyle/>
          <a:p>
            <a:r>
              <a:rPr lang="en-US" altLang="zh-TW" dirty="0"/>
              <a:t>Adjust the </a:t>
            </a:r>
            <a:r>
              <a:rPr lang="en-US" altLang="zh-TW" u="sng" dirty="0"/>
              <a:t>predictive horizon</a:t>
            </a:r>
            <a:r>
              <a:rPr lang="en-US" altLang="zh-TW" dirty="0"/>
              <a:t> or modify the </a:t>
            </a:r>
            <a:r>
              <a:rPr lang="en-US" altLang="zh-TW" u="sng" dirty="0"/>
              <a:t>step length</a:t>
            </a:r>
            <a:r>
              <a:rPr lang="en-US" altLang="zh-TW" dirty="0"/>
              <a:t> based on the accuracy of the predictions.</a:t>
            </a:r>
          </a:p>
          <a:p>
            <a:r>
              <a:rPr lang="en-US" altLang="zh-TW" dirty="0"/>
              <a:t>Try to ignore the obstacles that are relatively safe.</a:t>
            </a:r>
          </a:p>
          <a:p>
            <a:r>
              <a:rPr lang="en-US" altLang="zh-TW" dirty="0"/>
              <a:t>Make people-like or car-like movements for dynamic obstacles.</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9777759C-927A-41C4-944E-94CDD4D0B3CB}"/>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21</a:t>
            </a:fld>
            <a:endParaRPr lang="zh-TW" altLang="en-US" sz="1400" dirty="0">
              <a:solidFill>
                <a:srgbClr val="663300"/>
              </a:solidFill>
            </a:endParaRPr>
          </a:p>
        </p:txBody>
      </p:sp>
      <p:grpSp>
        <p:nvGrpSpPr>
          <p:cNvPr id="49" name="群組 48">
            <a:extLst>
              <a:ext uri="{FF2B5EF4-FFF2-40B4-BE49-F238E27FC236}">
                <a16:creationId xmlns:a16="http://schemas.microsoft.com/office/drawing/2014/main" id="{8B7A9CFF-FBF7-42AE-9D36-6E75147A154C}"/>
              </a:ext>
            </a:extLst>
          </p:cNvPr>
          <p:cNvGrpSpPr>
            <a:grpSpLocks noChangeAspect="1"/>
          </p:cNvGrpSpPr>
          <p:nvPr/>
        </p:nvGrpSpPr>
        <p:grpSpPr>
          <a:xfrm>
            <a:off x="8774166" y="487773"/>
            <a:ext cx="2801409" cy="3249918"/>
            <a:chOff x="8574227" y="198393"/>
            <a:chExt cx="3146925" cy="3650753"/>
          </a:xfrm>
        </p:grpSpPr>
        <p:grpSp>
          <p:nvGrpSpPr>
            <p:cNvPr id="9" name="群組 8">
              <a:extLst>
                <a:ext uri="{FF2B5EF4-FFF2-40B4-BE49-F238E27FC236}">
                  <a16:creationId xmlns:a16="http://schemas.microsoft.com/office/drawing/2014/main" id="{99D9540F-B3C4-4BDC-B389-0C2D2AB68CCB}"/>
                </a:ext>
              </a:extLst>
            </p:cNvPr>
            <p:cNvGrpSpPr/>
            <p:nvPr/>
          </p:nvGrpSpPr>
          <p:grpSpPr>
            <a:xfrm>
              <a:off x="8872662" y="960218"/>
              <a:ext cx="792000" cy="2175916"/>
              <a:chOff x="2915450" y="3443934"/>
              <a:chExt cx="792000" cy="2175916"/>
            </a:xfrm>
          </p:grpSpPr>
          <p:sp>
            <p:nvSpPr>
              <p:cNvPr id="10" name="橢圓 9">
                <a:extLst>
                  <a:ext uri="{FF2B5EF4-FFF2-40B4-BE49-F238E27FC236}">
                    <a16:creationId xmlns:a16="http://schemas.microsoft.com/office/drawing/2014/main" id="{DC2D0829-2AC8-4B1C-8C55-E65E1EE97E2B}"/>
                  </a:ext>
                </a:extLst>
              </p:cNvPr>
              <p:cNvSpPr/>
              <p:nvPr/>
            </p:nvSpPr>
            <p:spPr>
              <a:xfrm>
                <a:off x="2915450" y="4827850"/>
                <a:ext cx="792000" cy="792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cxnSp>
            <p:nvCxnSpPr>
              <p:cNvPr id="11" name="直線接點 10">
                <a:extLst>
                  <a:ext uri="{FF2B5EF4-FFF2-40B4-BE49-F238E27FC236}">
                    <a16:creationId xmlns:a16="http://schemas.microsoft.com/office/drawing/2014/main" id="{1F2D444E-6DEB-4299-B04B-D23ED0AF2851}"/>
                  </a:ext>
                </a:extLst>
              </p:cNvPr>
              <p:cNvCxnSpPr>
                <a:cxnSpLocks/>
              </p:cNvCxnSpPr>
              <p:nvPr/>
            </p:nvCxnSpPr>
            <p:spPr>
              <a:xfrm>
                <a:off x="3311450" y="3443934"/>
                <a:ext cx="0" cy="1779916"/>
              </a:xfrm>
              <a:prstGeom prst="line">
                <a:avLst/>
              </a:prstGeom>
              <a:ln w="57150">
                <a:solidFill>
                  <a:srgbClr val="00206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橢圓 11">
                <a:extLst>
                  <a:ext uri="{FF2B5EF4-FFF2-40B4-BE49-F238E27FC236}">
                    <a16:creationId xmlns:a16="http://schemas.microsoft.com/office/drawing/2014/main" id="{238CB6CA-714A-4801-817F-37E0841D6682}"/>
                  </a:ext>
                </a:extLst>
              </p:cNvPr>
              <p:cNvSpPr/>
              <p:nvPr/>
            </p:nvSpPr>
            <p:spPr>
              <a:xfrm>
                <a:off x="3257450" y="4900911"/>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41E90CAA-43BD-42B2-9AEB-BCD7ED0968BA}"/>
                  </a:ext>
                </a:extLst>
              </p:cNvPr>
              <p:cNvSpPr/>
              <p:nvPr/>
            </p:nvSpPr>
            <p:spPr>
              <a:xfrm>
                <a:off x="3257450" y="4258295"/>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47A1B14E-0262-48CA-BC00-EFE75AD11C04}"/>
                  </a:ext>
                </a:extLst>
              </p:cNvPr>
              <p:cNvSpPr/>
              <p:nvPr/>
            </p:nvSpPr>
            <p:spPr>
              <a:xfrm>
                <a:off x="3257450" y="3923662"/>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6956D432-9F8F-4F8D-9251-26FD79E4C8BF}"/>
                  </a:ext>
                </a:extLst>
              </p:cNvPr>
              <p:cNvSpPr/>
              <p:nvPr/>
            </p:nvSpPr>
            <p:spPr>
              <a:xfrm>
                <a:off x="3257450" y="3629798"/>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C8215F10-A9F3-4013-AD1C-99B389EA2803}"/>
                  </a:ext>
                </a:extLst>
              </p:cNvPr>
              <p:cNvSpPr/>
              <p:nvPr/>
            </p:nvSpPr>
            <p:spPr>
              <a:xfrm>
                <a:off x="3257450" y="5155093"/>
                <a:ext cx="108000" cy="108000"/>
              </a:xfrm>
              <a:prstGeom prst="ellipse">
                <a:avLst/>
              </a:prstGeom>
              <a:solidFill>
                <a:srgbClr val="FFFF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AF208F86-1045-475B-AAA2-AE99AE93E9FB}"/>
                </a:ext>
              </a:extLst>
            </p:cNvPr>
            <p:cNvGrpSpPr/>
            <p:nvPr/>
          </p:nvGrpSpPr>
          <p:grpSpPr>
            <a:xfrm>
              <a:off x="10634018" y="198393"/>
              <a:ext cx="792000" cy="2937741"/>
              <a:chOff x="10077845" y="1202267"/>
              <a:chExt cx="792000" cy="2937741"/>
            </a:xfrm>
          </p:grpSpPr>
          <p:sp>
            <p:nvSpPr>
              <p:cNvPr id="19" name="橢圓 18">
                <a:extLst>
                  <a:ext uri="{FF2B5EF4-FFF2-40B4-BE49-F238E27FC236}">
                    <a16:creationId xmlns:a16="http://schemas.microsoft.com/office/drawing/2014/main" id="{5CE94CA5-EAB6-412C-8D23-197533EAAA94}"/>
                  </a:ext>
                </a:extLst>
              </p:cNvPr>
              <p:cNvSpPr/>
              <p:nvPr/>
            </p:nvSpPr>
            <p:spPr>
              <a:xfrm>
                <a:off x="10077845" y="3348008"/>
                <a:ext cx="792000" cy="792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cxnSp>
            <p:nvCxnSpPr>
              <p:cNvPr id="20" name="直線接點 19">
                <a:extLst>
                  <a:ext uri="{FF2B5EF4-FFF2-40B4-BE49-F238E27FC236}">
                    <a16:creationId xmlns:a16="http://schemas.microsoft.com/office/drawing/2014/main" id="{93952009-A36F-435D-B64A-8821D8BE8D1F}"/>
                  </a:ext>
                </a:extLst>
              </p:cNvPr>
              <p:cNvCxnSpPr>
                <a:cxnSpLocks/>
              </p:cNvCxnSpPr>
              <p:nvPr/>
            </p:nvCxnSpPr>
            <p:spPr>
              <a:xfrm>
                <a:off x="10473845" y="1202267"/>
                <a:ext cx="0" cy="2541741"/>
              </a:xfrm>
              <a:prstGeom prst="line">
                <a:avLst/>
              </a:prstGeom>
              <a:ln w="57150">
                <a:solidFill>
                  <a:srgbClr val="00206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橢圓 20">
                <a:extLst>
                  <a:ext uri="{FF2B5EF4-FFF2-40B4-BE49-F238E27FC236}">
                    <a16:creationId xmlns:a16="http://schemas.microsoft.com/office/drawing/2014/main" id="{5FFEFAF2-7C2D-40CF-AA8F-60E28E4CA969}"/>
                  </a:ext>
                </a:extLst>
              </p:cNvPr>
              <p:cNvSpPr/>
              <p:nvPr/>
            </p:nvSpPr>
            <p:spPr>
              <a:xfrm>
                <a:off x="10416544" y="3234385"/>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92126C43-03BB-441E-9492-96E9581E3386}"/>
                  </a:ext>
                </a:extLst>
              </p:cNvPr>
              <p:cNvSpPr/>
              <p:nvPr/>
            </p:nvSpPr>
            <p:spPr>
              <a:xfrm>
                <a:off x="10416544" y="2811982"/>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291D316B-DC86-4C66-8B39-BF3F92E44407}"/>
                  </a:ext>
                </a:extLst>
              </p:cNvPr>
              <p:cNvSpPr/>
              <p:nvPr/>
            </p:nvSpPr>
            <p:spPr>
              <a:xfrm>
                <a:off x="10416544" y="2349473"/>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5596DC67-A10C-4283-AB51-C79D934465F2}"/>
                  </a:ext>
                </a:extLst>
              </p:cNvPr>
              <p:cNvSpPr/>
              <p:nvPr/>
            </p:nvSpPr>
            <p:spPr>
              <a:xfrm>
                <a:off x="10419845" y="1856092"/>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79616743-7AD3-419C-99E6-DF5D1ED72A32}"/>
                  </a:ext>
                </a:extLst>
              </p:cNvPr>
              <p:cNvSpPr/>
              <p:nvPr/>
            </p:nvSpPr>
            <p:spPr>
              <a:xfrm>
                <a:off x="10419845" y="3675251"/>
                <a:ext cx="108000" cy="108000"/>
              </a:xfrm>
              <a:prstGeom prst="ellipse">
                <a:avLst/>
              </a:prstGeom>
              <a:solidFill>
                <a:srgbClr val="FFFF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6679A0E6-52EB-407F-82D0-04B0313EA911}"/>
                  </a:ext>
                </a:extLst>
              </p:cNvPr>
              <p:cNvSpPr/>
              <p:nvPr/>
            </p:nvSpPr>
            <p:spPr>
              <a:xfrm>
                <a:off x="10419845" y="1379930"/>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 name="箭號: 左-右雙向 30">
              <a:extLst>
                <a:ext uri="{FF2B5EF4-FFF2-40B4-BE49-F238E27FC236}">
                  <a16:creationId xmlns:a16="http://schemas.microsoft.com/office/drawing/2014/main" id="{7341A45A-0DA6-4930-AA5B-DF0C4CE8E1AB}"/>
                </a:ext>
              </a:extLst>
            </p:cNvPr>
            <p:cNvSpPr/>
            <p:nvPr/>
          </p:nvSpPr>
          <p:spPr>
            <a:xfrm>
              <a:off x="9854028" y="1723842"/>
              <a:ext cx="644623" cy="300266"/>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33" name="矩形: 圓角 32">
              <a:extLst>
                <a:ext uri="{FF2B5EF4-FFF2-40B4-BE49-F238E27FC236}">
                  <a16:creationId xmlns:a16="http://schemas.microsoft.com/office/drawing/2014/main" id="{1578C242-618A-4C0C-ADF1-1D910B478ED7}"/>
                </a:ext>
              </a:extLst>
            </p:cNvPr>
            <p:cNvSpPr/>
            <p:nvPr/>
          </p:nvSpPr>
          <p:spPr>
            <a:xfrm>
              <a:off x="8574227" y="3271716"/>
              <a:ext cx="1388868" cy="577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Low Accuracy</a:t>
              </a:r>
              <a:endParaRPr lang="zh-TW" altLang="en-US" dirty="0"/>
            </a:p>
          </p:txBody>
        </p:sp>
        <p:sp>
          <p:nvSpPr>
            <p:cNvPr id="34" name="矩形: 圓角 33">
              <a:extLst>
                <a:ext uri="{FF2B5EF4-FFF2-40B4-BE49-F238E27FC236}">
                  <a16:creationId xmlns:a16="http://schemas.microsoft.com/office/drawing/2014/main" id="{A09BB124-3D10-4D56-805A-E1DBA2ECE70D}"/>
                </a:ext>
              </a:extLst>
            </p:cNvPr>
            <p:cNvSpPr/>
            <p:nvPr/>
          </p:nvSpPr>
          <p:spPr>
            <a:xfrm>
              <a:off x="10332285" y="3271716"/>
              <a:ext cx="1388867" cy="577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High Accuracy</a:t>
              </a:r>
              <a:endParaRPr lang="zh-TW" altLang="en-US" dirty="0"/>
            </a:p>
          </p:txBody>
        </p:sp>
      </p:grpSp>
      <p:cxnSp>
        <p:nvCxnSpPr>
          <p:cNvPr id="35" name="直線接點 34">
            <a:extLst>
              <a:ext uri="{FF2B5EF4-FFF2-40B4-BE49-F238E27FC236}">
                <a16:creationId xmlns:a16="http://schemas.microsoft.com/office/drawing/2014/main" id="{DBE22CF3-6309-4337-9E36-702656FB8831}"/>
              </a:ext>
            </a:extLst>
          </p:cNvPr>
          <p:cNvCxnSpPr>
            <a:cxnSpLocks/>
          </p:cNvCxnSpPr>
          <p:nvPr/>
        </p:nvCxnSpPr>
        <p:spPr>
          <a:xfrm>
            <a:off x="7983940" y="1212633"/>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8" name="群組 47">
            <a:extLst>
              <a:ext uri="{FF2B5EF4-FFF2-40B4-BE49-F238E27FC236}">
                <a16:creationId xmlns:a16="http://schemas.microsoft.com/office/drawing/2014/main" id="{8A30797A-CD1C-4769-B0EF-2A3763FB4389}"/>
              </a:ext>
            </a:extLst>
          </p:cNvPr>
          <p:cNvGrpSpPr/>
          <p:nvPr/>
        </p:nvGrpSpPr>
        <p:grpSpPr>
          <a:xfrm>
            <a:off x="8955022" y="4161728"/>
            <a:ext cx="2442634" cy="1649837"/>
            <a:chOff x="9290050" y="4018504"/>
            <a:chExt cx="2442634" cy="1649837"/>
          </a:xfrm>
        </p:grpSpPr>
        <p:sp>
          <p:nvSpPr>
            <p:cNvPr id="37" name="矩形: 圓角 36">
              <a:extLst>
                <a:ext uri="{FF2B5EF4-FFF2-40B4-BE49-F238E27FC236}">
                  <a16:creationId xmlns:a16="http://schemas.microsoft.com/office/drawing/2014/main" id="{15823FFA-472A-45F9-9FF8-BBCD2F1C57B9}"/>
                </a:ext>
              </a:extLst>
            </p:cNvPr>
            <p:cNvSpPr/>
            <p:nvPr/>
          </p:nvSpPr>
          <p:spPr>
            <a:xfrm>
              <a:off x="9290050" y="4018504"/>
              <a:ext cx="2442634" cy="1649837"/>
            </a:xfrm>
            <a:prstGeom prst="roundRect">
              <a:avLst/>
            </a:prstGeom>
            <a:solidFill>
              <a:schemeClr val="bg1"/>
            </a:solid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手繪多邊形: 圖案 40">
              <a:extLst>
                <a:ext uri="{FF2B5EF4-FFF2-40B4-BE49-F238E27FC236}">
                  <a16:creationId xmlns:a16="http://schemas.microsoft.com/office/drawing/2014/main" id="{8E0B37FA-3A4F-4A08-A3A8-B98BD962C449}"/>
                </a:ext>
              </a:extLst>
            </p:cNvPr>
            <p:cNvSpPr/>
            <p:nvPr/>
          </p:nvSpPr>
          <p:spPr>
            <a:xfrm rot="20506864">
              <a:off x="11046152" y="4089587"/>
              <a:ext cx="306247" cy="897466"/>
            </a:xfrm>
            <a:custGeom>
              <a:avLst/>
              <a:gdLst>
                <a:gd name="connsiteX0" fmla="*/ 196211 w 306247"/>
                <a:gd name="connsiteY0" fmla="*/ 897466 h 897466"/>
                <a:gd name="connsiteX1" fmla="*/ 297811 w 306247"/>
                <a:gd name="connsiteY1" fmla="*/ 575733 h 897466"/>
                <a:gd name="connsiteX2" fmla="*/ 1478 w 306247"/>
                <a:gd name="connsiteY2" fmla="*/ 406400 h 897466"/>
                <a:gd name="connsiteX3" fmla="*/ 204678 w 306247"/>
                <a:gd name="connsiteY3" fmla="*/ 0 h 897466"/>
              </a:gdLst>
              <a:ahLst/>
              <a:cxnLst>
                <a:cxn ang="0">
                  <a:pos x="connsiteX0" y="connsiteY0"/>
                </a:cxn>
                <a:cxn ang="0">
                  <a:pos x="connsiteX1" y="connsiteY1"/>
                </a:cxn>
                <a:cxn ang="0">
                  <a:pos x="connsiteX2" y="connsiteY2"/>
                </a:cxn>
                <a:cxn ang="0">
                  <a:pos x="connsiteX3" y="connsiteY3"/>
                </a:cxn>
              </a:cxnLst>
              <a:rect l="l" t="t" r="r" b="b"/>
              <a:pathLst>
                <a:path w="306247" h="897466">
                  <a:moveTo>
                    <a:pt x="196211" y="897466"/>
                  </a:moveTo>
                  <a:cubicBezTo>
                    <a:pt x="263239" y="777521"/>
                    <a:pt x="330267" y="657577"/>
                    <a:pt x="297811" y="575733"/>
                  </a:cubicBezTo>
                  <a:cubicBezTo>
                    <a:pt x="265356" y="493889"/>
                    <a:pt x="17000" y="502355"/>
                    <a:pt x="1478" y="406400"/>
                  </a:cubicBezTo>
                  <a:cubicBezTo>
                    <a:pt x="-14044" y="310445"/>
                    <a:pt x="95317" y="155222"/>
                    <a:pt x="204678" y="0"/>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26E8EBA2-635B-4853-8384-E934A08D2393}"/>
                </a:ext>
              </a:extLst>
            </p:cNvPr>
            <p:cNvSpPr/>
            <p:nvPr/>
          </p:nvSpPr>
          <p:spPr>
            <a:xfrm>
              <a:off x="11000315" y="4926720"/>
              <a:ext cx="584201" cy="574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E4B8DBE1-69A3-4F7D-8ADB-D37C8B96E171}"/>
                </a:ext>
              </a:extLst>
            </p:cNvPr>
            <p:cNvSpPr txBox="1"/>
            <p:nvPr/>
          </p:nvSpPr>
          <p:spPr>
            <a:xfrm>
              <a:off x="9562465" y="5121767"/>
              <a:ext cx="1302600" cy="369332"/>
            </a:xfrm>
            <a:prstGeom prst="rect">
              <a:avLst/>
            </a:prstGeom>
            <a:noFill/>
          </p:spPr>
          <p:txBody>
            <a:bodyPr wrap="square" rtlCol="0">
              <a:spAutoFit/>
            </a:bodyPr>
            <a:lstStyle/>
            <a:p>
              <a:r>
                <a:rPr lang="en-US" altLang="zh-TW" dirty="0"/>
                <a:t>Obstacle </a:t>
              </a:r>
              <a:endParaRPr lang="zh-TW" altLang="en-US" dirty="0"/>
            </a:p>
          </p:txBody>
        </p:sp>
        <p:sp>
          <p:nvSpPr>
            <p:cNvPr id="44" name="手繪多邊形: 圖案 43">
              <a:extLst>
                <a:ext uri="{FF2B5EF4-FFF2-40B4-BE49-F238E27FC236}">
                  <a16:creationId xmlns:a16="http://schemas.microsoft.com/office/drawing/2014/main" id="{7CC22A80-9408-4E2C-A86A-194B75E393B7}"/>
                </a:ext>
              </a:extLst>
            </p:cNvPr>
            <p:cNvSpPr/>
            <p:nvPr/>
          </p:nvSpPr>
          <p:spPr>
            <a:xfrm>
              <a:off x="10600267" y="5190067"/>
              <a:ext cx="397933" cy="59266"/>
            </a:xfrm>
            <a:custGeom>
              <a:avLst/>
              <a:gdLst>
                <a:gd name="connsiteX0" fmla="*/ 0 w 397933"/>
                <a:gd name="connsiteY0" fmla="*/ 59266 h 59266"/>
                <a:gd name="connsiteX1" fmla="*/ 245533 w 397933"/>
                <a:gd name="connsiteY1" fmla="*/ 16933 h 59266"/>
                <a:gd name="connsiteX2" fmla="*/ 397933 w 397933"/>
                <a:gd name="connsiteY2" fmla="*/ 0 h 59266"/>
              </a:gdLst>
              <a:ahLst/>
              <a:cxnLst>
                <a:cxn ang="0">
                  <a:pos x="connsiteX0" y="connsiteY0"/>
                </a:cxn>
                <a:cxn ang="0">
                  <a:pos x="connsiteX1" y="connsiteY1"/>
                </a:cxn>
                <a:cxn ang="0">
                  <a:pos x="connsiteX2" y="connsiteY2"/>
                </a:cxn>
              </a:cxnLst>
              <a:rect l="l" t="t" r="r" b="b"/>
              <a:pathLst>
                <a:path w="397933" h="59266">
                  <a:moveTo>
                    <a:pt x="0" y="59266"/>
                  </a:moveTo>
                  <a:lnTo>
                    <a:pt x="245533" y="16933"/>
                  </a:lnTo>
                  <a:cubicBezTo>
                    <a:pt x="311855" y="7055"/>
                    <a:pt x="354894" y="3527"/>
                    <a:pt x="397933" y="0"/>
                  </a:cubicBezTo>
                </a:path>
              </a:pathLst>
            </a:custGeom>
            <a:ln w="127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45" name="文字方塊 44">
              <a:extLst>
                <a:ext uri="{FF2B5EF4-FFF2-40B4-BE49-F238E27FC236}">
                  <a16:creationId xmlns:a16="http://schemas.microsoft.com/office/drawing/2014/main" id="{52159C5C-B934-4AAA-8E7C-6E0AD678F06B}"/>
                </a:ext>
              </a:extLst>
            </p:cNvPr>
            <p:cNvSpPr txBox="1"/>
            <p:nvPr/>
          </p:nvSpPr>
          <p:spPr>
            <a:xfrm>
              <a:off x="9454099" y="4206812"/>
              <a:ext cx="1382168" cy="646331"/>
            </a:xfrm>
            <a:prstGeom prst="rect">
              <a:avLst/>
            </a:prstGeom>
            <a:noFill/>
          </p:spPr>
          <p:txBody>
            <a:bodyPr wrap="square" rtlCol="0">
              <a:spAutoFit/>
            </a:bodyPr>
            <a:lstStyle/>
            <a:p>
              <a:r>
                <a:rPr lang="en-US" altLang="zh-TW" dirty="0"/>
                <a:t>People-like Movements</a:t>
              </a:r>
              <a:endParaRPr lang="zh-TW" altLang="en-US" dirty="0"/>
            </a:p>
          </p:txBody>
        </p:sp>
        <p:sp>
          <p:nvSpPr>
            <p:cNvPr id="47" name="手繪多邊形: 圖案 46">
              <a:extLst>
                <a:ext uri="{FF2B5EF4-FFF2-40B4-BE49-F238E27FC236}">
                  <a16:creationId xmlns:a16="http://schemas.microsoft.com/office/drawing/2014/main" id="{FE9E6073-9CD9-411D-9A42-6EBF35A637BE}"/>
                </a:ext>
              </a:extLst>
            </p:cNvPr>
            <p:cNvSpPr/>
            <p:nvPr/>
          </p:nvSpPr>
          <p:spPr>
            <a:xfrm>
              <a:off x="10735733" y="4438483"/>
              <a:ext cx="270934" cy="74250"/>
            </a:xfrm>
            <a:custGeom>
              <a:avLst/>
              <a:gdLst>
                <a:gd name="connsiteX0" fmla="*/ 270934 w 270934"/>
                <a:gd name="connsiteY0" fmla="*/ 6517 h 74250"/>
                <a:gd name="connsiteX1" fmla="*/ 93134 w 270934"/>
                <a:gd name="connsiteY1" fmla="*/ 6517 h 74250"/>
                <a:gd name="connsiteX2" fmla="*/ 0 w 270934"/>
                <a:gd name="connsiteY2" fmla="*/ 74250 h 74250"/>
              </a:gdLst>
              <a:ahLst/>
              <a:cxnLst>
                <a:cxn ang="0">
                  <a:pos x="connsiteX0" y="connsiteY0"/>
                </a:cxn>
                <a:cxn ang="0">
                  <a:pos x="connsiteX1" y="connsiteY1"/>
                </a:cxn>
                <a:cxn ang="0">
                  <a:pos x="connsiteX2" y="connsiteY2"/>
                </a:cxn>
              </a:cxnLst>
              <a:rect l="l" t="t" r="r" b="b"/>
              <a:pathLst>
                <a:path w="270934" h="74250">
                  <a:moveTo>
                    <a:pt x="270934" y="6517"/>
                  </a:moveTo>
                  <a:cubicBezTo>
                    <a:pt x="204612" y="872"/>
                    <a:pt x="138290" y="-4772"/>
                    <a:pt x="93134" y="6517"/>
                  </a:cubicBezTo>
                  <a:cubicBezTo>
                    <a:pt x="47978" y="17806"/>
                    <a:pt x="23989" y="46028"/>
                    <a:pt x="0" y="74250"/>
                  </a:cubicBezTo>
                </a:path>
              </a:pathLst>
            </a:custGeom>
            <a:noFill/>
            <a:ln w="12700">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1" name="直線接點 50">
            <a:extLst>
              <a:ext uri="{FF2B5EF4-FFF2-40B4-BE49-F238E27FC236}">
                <a16:creationId xmlns:a16="http://schemas.microsoft.com/office/drawing/2014/main" id="{F56D1EA2-E69F-46BC-AB51-F8029A40C32A}"/>
              </a:ext>
            </a:extLst>
          </p:cNvPr>
          <p:cNvCxnSpPr/>
          <p:nvPr/>
        </p:nvCxnSpPr>
        <p:spPr>
          <a:xfrm>
            <a:off x="8509000" y="3945467"/>
            <a:ext cx="3445933" cy="0"/>
          </a:xfrm>
          <a:prstGeom prst="line">
            <a:avLst/>
          </a:prstGeom>
          <a:ln w="38100">
            <a:solidFill>
              <a:srgbClr val="C00000"/>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橢圓 45">
            <a:extLst>
              <a:ext uri="{FF2B5EF4-FFF2-40B4-BE49-F238E27FC236}">
                <a16:creationId xmlns:a16="http://schemas.microsoft.com/office/drawing/2014/main" id="{A0912AA4-FBED-456B-B6EC-73752D835ECB}"/>
              </a:ext>
            </a:extLst>
          </p:cNvPr>
          <p:cNvSpPr/>
          <p:nvPr/>
        </p:nvSpPr>
        <p:spPr>
          <a:xfrm>
            <a:off x="9344284" y="2214337"/>
            <a:ext cx="96142" cy="96142"/>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13996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BF773F0-12F8-4A2C-9875-4889B347216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61468" y="0"/>
            <a:ext cx="6852280" cy="6852280"/>
          </a:xfrm>
          <a:prstGeom prst="rect">
            <a:avLst/>
          </a:prstGeom>
        </p:spPr>
      </p:pic>
      <p:sp>
        <p:nvSpPr>
          <p:cNvPr id="114" name="文本框 113"/>
          <p:cNvSpPr txBox="1"/>
          <p:nvPr/>
        </p:nvSpPr>
        <p:spPr>
          <a:xfrm>
            <a:off x="706966" y="1879021"/>
            <a:ext cx="10778067" cy="3098697"/>
          </a:xfrm>
          <a:prstGeom prst="rect">
            <a:avLst/>
          </a:prstGeom>
          <a:solidFill>
            <a:schemeClr val="accent1">
              <a:lumMod val="20000"/>
              <a:lumOff val="80000"/>
            </a:schemeClr>
          </a:solidFill>
          <a:ln>
            <a:noFill/>
          </a:ln>
        </p:spPr>
        <p:txBody>
          <a:bodyPr wrap="square" rtlCol="0">
            <a:noAutofit/>
          </a:bodyPr>
          <a:lstStyle/>
          <a:p>
            <a:pPr algn="ctr"/>
            <a:r>
              <a:rPr lang="en-US" altLang="zh-TW" sz="5000" b="1" dirty="0">
                <a:solidFill>
                  <a:schemeClr val="accent5">
                    <a:lumMod val="50000"/>
                  </a:schemeClr>
                </a:solidFill>
                <a:effectLst>
                  <a:outerShdw blurRad="38100" dist="38100" dir="2700000" algn="tl">
                    <a:srgbClr val="000000">
                      <a:alpha val="43137"/>
                    </a:srgbClr>
                  </a:outerShdw>
                </a:effectLst>
                <a:latin typeface="Source Han Sans TC"/>
                <a:ea typeface="Source Han Sans TC"/>
              </a:rPr>
              <a:t>Predictive Velocity Obstacle Method for Mobile Robot Motion Planning Among Dynamic Obstacles with Unknown Intentions</a:t>
            </a:r>
            <a:endParaRPr lang="zh-CN" altLang="en-US" sz="5000" b="1" dirty="0">
              <a:solidFill>
                <a:schemeClr val="accent5">
                  <a:lumMod val="50000"/>
                </a:schemeClr>
              </a:solidFill>
              <a:effectLst>
                <a:outerShdw blurRad="38100" dist="38100" dir="2700000" algn="tl">
                  <a:srgbClr val="000000">
                    <a:alpha val="43137"/>
                  </a:srgbClr>
                </a:outerShdw>
              </a:effectLst>
              <a:latin typeface="Montserrat" panose="00000500000000000000" pitchFamily="2" charset="0"/>
            </a:endParaRPr>
          </a:p>
        </p:txBody>
      </p:sp>
      <p:sp>
        <p:nvSpPr>
          <p:cNvPr id="115" name="文本框 114"/>
          <p:cNvSpPr txBox="1"/>
          <p:nvPr/>
        </p:nvSpPr>
        <p:spPr>
          <a:xfrm>
            <a:off x="5669181" y="4202585"/>
            <a:ext cx="6083431" cy="335280"/>
          </a:xfrm>
          <a:prstGeom prst="rect">
            <a:avLst/>
          </a:prstGeom>
          <a:noFill/>
          <a:ln>
            <a:noFill/>
          </a:ln>
        </p:spPr>
        <p:txBody>
          <a:bodyPr wrap="square" rtlCol="0">
            <a:noAutofit/>
          </a:bodyPr>
          <a:lstStyle>
            <a:defPPr>
              <a:defRPr lang="zh-CN"/>
            </a:defPPr>
            <a:lvl1pPr algn="ctr">
              <a:defRPr sz="2000">
                <a:blipFill>
                  <a:blip r:embed="rId4"/>
                  <a:stretch>
                    <a:fillRect/>
                  </a:stretch>
                </a:blipFill>
              </a:defRPr>
            </a:lvl1pPr>
          </a:lstStyle>
          <a:p>
            <a:pPr algn="r"/>
            <a:endParaRPr lang="zh-TW" altLang="en-US" sz="3200" dirty="0">
              <a:solidFill>
                <a:srgbClr val="5F7797"/>
              </a:solidFill>
              <a:latin typeface="Source Han Sans TC"/>
              <a:ea typeface="Source Han Sans TC"/>
            </a:endParaRPr>
          </a:p>
        </p:txBody>
      </p:sp>
      <p:grpSp>
        <p:nvGrpSpPr>
          <p:cNvPr id="5" name="群組 4">
            <a:extLst>
              <a:ext uri="{FF2B5EF4-FFF2-40B4-BE49-F238E27FC236}">
                <a16:creationId xmlns:a16="http://schemas.microsoft.com/office/drawing/2014/main" id="{3A807AC4-40E9-4D68-A68A-12D5D45237B5}"/>
              </a:ext>
            </a:extLst>
          </p:cNvPr>
          <p:cNvGrpSpPr>
            <a:grpSpLocks noChangeAspect="1"/>
          </p:cNvGrpSpPr>
          <p:nvPr/>
        </p:nvGrpSpPr>
        <p:grpSpPr>
          <a:xfrm>
            <a:off x="3163488" y="393229"/>
            <a:ext cx="5848240" cy="1337732"/>
            <a:chOff x="7780867" y="211667"/>
            <a:chExt cx="2924120" cy="668866"/>
          </a:xfrm>
        </p:grpSpPr>
        <p:sp>
          <p:nvSpPr>
            <p:cNvPr id="6" name="矩形 5">
              <a:extLst>
                <a:ext uri="{FF2B5EF4-FFF2-40B4-BE49-F238E27FC236}">
                  <a16:creationId xmlns:a16="http://schemas.microsoft.com/office/drawing/2014/main" id="{ABB47CFF-D489-4A7B-BDB0-7A240DC16B74}"/>
                </a:ext>
              </a:extLst>
            </p:cNvPr>
            <p:cNvSpPr/>
            <p:nvPr/>
          </p:nvSpPr>
          <p:spPr>
            <a:xfrm>
              <a:off x="7780867" y="211667"/>
              <a:ext cx="2915728" cy="668866"/>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D738BF55-1513-4A02-A5A7-531253140CAF}"/>
                </a:ext>
              </a:extLst>
            </p:cNvPr>
            <p:cNvGrpSpPr>
              <a:grpSpLocks noChangeAspect="1"/>
            </p:cNvGrpSpPr>
            <p:nvPr/>
          </p:nvGrpSpPr>
          <p:grpSpPr>
            <a:xfrm>
              <a:off x="7845641" y="307446"/>
              <a:ext cx="2859346" cy="509170"/>
              <a:chOff x="0" y="0"/>
              <a:chExt cx="5158696" cy="925906"/>
            </a:xfrm>
          </p:grpSpPr>
          <p:pic>
            <p:nvPicPr>
              <p:cNvPr id="8" name="圖片 7">
                <a:extLst>
                  <a:ext uri="{FF2B5EF4-FFF2-40B4-BE49-F238E27FC236}">
                    <a16:creationId xmlns:a16="http://schemas.microsoft.com/office/drawing/2014/main" id="{66CC6291-7AE2-492F-930F-8D9C943660EE}"/>
                  </a:ext>
                </a:extLst>
              </p:cNvPr>
              <p:cNvPicPr>
                <a:picLocks noChangeAspect="1"/>
              </p:cNvPicPr>
              <p:nvPr/>
            </p:nvPicPr>
            <p:blipFill>
              <a:blip r:embed="rId5">
                <a:lum/>
                <a:alphaModFix/>
              </a:blip>
              <a:srcRect/>
              <a:stretch>
                <a:fillRect/>
              </a:stretch>
            </p:blipFill>
            <p:spPr>
              <a:xfrm>
                <a:off x="0" y="0"/>
                <a:ext cx="1414440" cy="851040"/>
              </a:xfrm>
              <a:prstGeom prst="rect">
                <a:avLst/>
              </a:prstGeom>
            </p:spPr>
          </p:pic>
          <p:sp>
            <p:nvSpPr>
              <p:cNvPr id="9" name="文字方塊 19">
                <a:extLst>
                  <a:ext uri="{FF2B5EF4-FFF2-40B4-BE49-F238E27FC236}">
                    <a16:creationId xmlns:a16="http://schemas.microsoft.com/office/drawing/2014/main" id="{23C38876-F6C1-4E94-9A04-3396205D6297}"/>
                  </a:ext>
                </a:extLst>
              </p:cNvPr>
              <p:cNvSpPr txBox="1"/>
              <p:nvPr/>
            </p:nvSpPr>
            <p:spPr>
              <a:xfrm>
                <a:off x="1387585" y="160117"/>
                <a:ext cx="3771111" cy="765789"/>
              </a:xfrm>
              <a:prstGeom prst="rect">
                <a:avLst/>
              </a:prstGeom>
            </p:spPr>
            <p:txBody>
              <a:bodyPr vert="horz" wrap="none" lIns="90000" tIns="45000" rIns="90000" bIns="45000" anchorCtr="0" compatLnSpc="0">
                <a:spAutoFit/>
              </a:bodyPr>
              <a:lstStyle/>
              <a:p>
                <a:pPr algn="ctr" hangingPunct="0"/>
                <a:r>
                  <a:rPr lang="en-US" sz="24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r>
                  <a:rPr lang="en-US" sz="240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253768370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nodeType="afterGroup">
                            <p:stCondLst>
                              <p:cond delay="500"/>
                            </p:stCondLst>
                            <p:childTnLst>
                              <p:par>
                                <p:cTn id="9" presetID="41" presetClass="entr" presetSubtype="0" fill="hold" grpId="0" nodeType="afterEffect" nodePh="1">
                                  <p:stCondLst>
                                    <p:cond delay="0"/>
                                  </p:stCondLst>
                                  <p:endCondLst>
                                    <p:cond evt="begin" delay="0">
                                      <p:tn val="9"/>
                                    </p:cond>
                                  </p:endCondLst>
                                  <p:iterate type="lt">
                                    <p:tmPct val="10000"/>
                                  </p:iterate>
                                  <p:childTnLst>
                                    <p:set>
                                      <p:cBhvr>
                                        <p:cTn id="10" dur="1" fill="hold">
                                          <p:stCondLst>
                                            <p:cond delay="0"/>
                                          </p:stCondLst>
                                        </p:cTn>
                                        <p:tgtEl>
                                          <p:spTgt spid="115"/>
                                        </p:tgtEl>
                                        <p:attrNameLst>
                                          <p:attrName>style.visibility</p:attrName>
                                        </p:attrNameLst>
                                      </p:cBhvr>
                                      <p:to>
                                        <p:strVal val="visible"/>
                                      </p:to>
                                    </p:set>
                                    <p:anim calcmode="lin" valueType="num">
                                      <p:cBhvr>
                                        <p:cTn id="11" dur="500" fill="hold"/>
                                        <p:tgtEl>
                                          <p:spTgt spid="11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5"/>
                                        </p:tgtEl>
                                        <p:attrNameLst>
                                          <p:attrName>ppt_y</p:attrName>
                                        </p:attrNameLst>
                                      </p:cBhvr>
                                      <p:tavLst>
                                        <p:tav tm="0">
                                          <p:val>
                                            <p:strVal val="#ppt_y"/>
                                          </p:val>
                                        </p:tav>
                                        <p:tav tm="100000">
                                          <p:val>
                                            <p:strVal val="#ppt_y"/>
                                          </p:val>
                                        </p:tav>
                                      </p:tavLst>
                                    </p:anim>
                                    <p:anim calcmode="lin" valueType="num">
                                      <p:cBhvr>
                                        <p:cTn id="13" dur="500" fill="hold"/>
                                        <p:tgtEl>
                                          <p:spTgt spid="11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201881" y="-186537"/>
            <a:ext cx="10515600" cy="1325563"/>
          </a:xfrm>
        </p:spPr>
        <p:txBody>
          <a:bodyPr/>
          <a:lstStyle/>
          <a:p>
            <a:r>
              <a:rPr lang="en-US" altLang="zh-TW" dirty="0"/>
              <a:t>Motion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23</a:t>
            </a:fld>
            <a:endParaRPr lang="zh-TW" altLang="en-US" sz="3200" dirty="0">
              <a:solidFill>
                <a:srgbClr val="FFFF00"/>
              </a:solidFill>
            </a:endParaRPr>
          </a:p>
        </p:txBody>
      </p:sp>
      <p:grpSp>
        <p:nvGrpSpPr>
          <p:cNvPr id="49" name="群組 48">
            <a:extLst>
              <a:ext uri="{FF2B5EF4-FFF2-40B4-BE49-F238E27FC236}">
                <a16:creationId xmlns:a16="http://schemas.microsoft.com/office/drawing/2014/main" id="{6B89A34D-905E-4936-A595-045CC1DA9D20}"/>
              </a:ext>
            </a:extLst>
          </p:cNvPr>
          <p:cNvGrpSpPr/>
          <p:nvPr/>
        </p:nvGrpSpPr>
        <p:grpSpPr>
          <a:xfrm>
            <a:off x="529734" y="3258578"/>
            <a:ext cx="2124001" cy="2535948"/>
            <a:chOff x="1744132" y="818621"/>
            <a:chExt cx="2124001" cy="2535948"/>
          </a:xfrm>
        </p:grpSpPr>
        <p:pic>
          <p:nvPicPr>
            <p:cNvPr id="29" name="圖片 28">
              <a:extLst>
                <a:ext uri="{FF2B5EF4-FFF2-40B4-BE49-F238E27FC236}">
                  <a16:creationId xmlns:a16="http://schemas.microsoft.com/office/drawing/2014/main" id="{D4924668-6903-4525-9902-5A667EF8EE67}"/>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2" y="1210730"/>
              <a:ext cx="2124000" cy="2123999"/>
            </a:xfrm>
            <a:prstGeom prst="rect">
              <a:avLst/>
            </a:prstGeom>
          </p:spPr>
        </p:pic>
        <p:sp>
          <p:nvSpPr>
            <p:cNvPr id="44" name="手繪多邊形: 圖案 43">
              <a:extLst>
                <a:ext uri="{FF2B5EF4-FFF2-40B4-BE49-F238E27FC236}">
                  <a16:creationId xmlns:a16="http://schemas.microsoft.com/office/drawing/2014/main" id="{B708B9E4-F33F-492D-85AC-93C342BF1B82}"/>
                </a:ext>
              </a:extLst>
            </p:cNvPr>
            <p:cNvSpPr/>
            <p:nvPr/>
          </p:nvSpPr>
          <p:spPr>
            <a:xfrm>
              <a:off x="1744133" y="1230570"/>
              <a:ext cx="2124000" cy="2123999"/>
            </a:xfrm>
            <a:custGeom>
              <a:avLst/>
              <a:gdLst>
                <a:gd name="connsiteX0" fmla="*/ 0 w 2124000"/>
                <a:gd name="connsiteY0" fmla="*/ 0 h 2123999"/>
                <a:gd name="connsiteX1" fmla="*/ 2124000 w 2124000"/>
                <a:gd name="connsiteY1" fmla="*/ 0 h 2123999"/>
                <a:gd name="connsiteX2" fmla="*/ 2124000 w 2124000"/>
                <a:gd name="connsiteY2" fmla="*/ 2123999 h 2123999"/>
                <a:gd name="connsiteX3" fmla="*/ 0 w 2124000"/>
                <a:gd name="connsiteY3" fmla="*/ 2123999 h 2123999"/>
                <a:gd name="connsiteX4" fmla="*/ 0 w 2124000"/>
                <a:gd name="connsiteY4" fmla="*/ 0 h 2123999"/>
                <a:gd name="connsiteX5" fmla="*/ 1519199 w 2124000"/>
                <a:gd name="connsiteY5" fmla="*/ 73031 h 2123999"/>
                <a:gd name="connsiteX6" fmla="*/ 990600 w 2124000"/>
                <a:gd name="connsiteY6" fmla="*/ 1004497 h 2123999"/>
                <a:gd name="connsiteX7" fmla="*/ 1519199 w 2124000"/>
                <a:gd name="connsiteY7" fmla="*/ 1935963 h 2123999"/>
                <a:gd name="connsiteX8" fmla="*/ 2047798 w 2124000"/>
                <a:gd name="connsiteY8" fmla="*/ 1004497 h 2123999"/>
                <a:gd name="connsiteX9" fmla="*/ 1519199 w 2124000"/>
                <a:gd name="connsiteY9" fmla="*/ 73031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4000" h="2123999">
                  <a:moveTo>
                    <a:pt x="0" y="0"/>
                  </a:moveTo>
                  <a:lnTo>
                    <a:pt x="2124000" y="0"/>
                  </a:lnTo>
                  <a:lnTo>
                    <a:pt x="2124000" y="2123999"/>
                  </a:lnTo>
                  <a:lnTo>
                    <a:pt x="0" y="2123999"/>
                  </a:lnTo>
                  <a:lnTo>
                    <a:pt x="0" y="0"/>
                  </a:lnTo>
                  <a:close/>
                  <a:moveTo>
                    <a:pt x="1519199" y="73031"/>
                  </a:moveTo>
                  <a:cubicBezTo>
                    <a:pt x="1227262" y="73031"/>
                    <a:pt x="990600" y="490063"/>
                    <a:pt x="990600" y="1004497"/>
                  </a:cubicBezTo>
                  <a:cubicBezTo>
                    <a:pt x="990600" y="1518931"/>
                    <a:pt x="1227262" y="1935963"/>
                    <a:pt x="1519199" y="1935963"/>
                  </a:cubicBezTo>
                  <a:cubicBezTo>
                    <a:pt x="1811136" y="1935963"/>
                    <a:pt x="2047798" y="1518931"/>
                    <a:pt x="2047798" y="1004497"/>
                  </a:cubicBezTo>
                  <a:cubicBezTo>
                    <a:pt x="2047798" y="490063"/>
                    <a:pt x="1811136" y="73031"/>
                    <a:pt x="1519199" y="73031"/>
                  </a:cubicBez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24" name="群組 23">
              <a:extLst>
                <a:ext uri="{FF2B5EF4-FFF2-40B4-BE49-F238E27FC236}">
                  <a16:creationId xmlns:a16="http://schemas.microsoft.com/office/drawing/2014/main" id="{019310A2-F1C8-45B1-8FA3-1CF9D09E3CBC}"/>
                </a:ext>
              </a:extLst>
            </p:cNvPr>
            <p:cNvGrpSpPr/>
            <p:nvPr/>
          </p:nvGrpSpPr>
          <p:grpSpPr>
            <a:xfrm>
              <a:off x="1744132" y="818621"/>
              <a:ext cx="2124001" cy="2516111"/>
              <a:chOff x="1913466" y="1555222"/>
              <a:chExt cx="2365718" cy="2516111"/>
            </a:xfrm>
          </p:grpSpPr>
          <p:sp>
            <p:nvSpPr>
              <p:cNvPr id="19" name="矩形: 圓角化同側角落 18">
                <a:extLst>
                  <a:ext uri="{FF2B5EF4-FFF2-40B4-BE49-F238E27FC236}">
                    <a16:creationId xmlns:a16="http://schemas.microsoft.com/office/drawing/2014/main" id="{4A75462C-AF8B-46C4-A9B3-97D08BA19D5F}"/>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Google Map</a:t>
                </a:r>
                <a:endParaRPr lang="zh-TW" altLang="en-US" b="1" dirty="0"/>
              </a:p>
            </p:txBody>
          </p:sp>
          <p:sp>
            <p:nvSpPr>
              <p:cNvPr id="23" name="矩形 22">
                <a:extLst>
                  <a:ext uri="{FF2B5EF4-FFF2-40B4-BE49-F238E27FC236}">
                    <a16:creationId xmlns:a16="http://schemas.microsoft.com/office/drawing/2014/main" id="{830D959D-D0FA-4D77-B3DB-1A1A137E7D2E}"/>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0" name="群組 49">
            <a:extLst>
              <a:ext uri="{FF2B5EF4-FFF2-40B4-BE49-F238E27FC236}">
                <a16:creationId xmlns:a16="http://schemas.microsoft.com/office/drawing/2014/main" id="{18C0B06F-FB7A-4F42-967A-AD3D45B848F0}"/>
              </a:ext>
            </a:extLst>
          </p:cNvPr>
          <p:cNvGrpSpPr/>
          <p:nvPr/>
        </p:nvGrpSpPr>
        <p:grpSpPr>
          <a:xfrm>
            <a:off x="6913473" y="3258578"/>
            <a:ext cx="2124001" cy="2516111"/>
            <a:chOff x="1744131" y="3447437"/>
            <a:chExt cx="2124001" cy="2516111"/>
          </a:xfrm>
        </p:grpSpPr>
        <p:pic>
          <p:nvPicPr>
            <p:cNvPr id="37" name="圖片 36">
              <a:extLst>
                <a:ext uri="{FF2B5EF4-FFF2-40B4-BE49-F238E27FC236}">
                  <a16:creationId xmlns:a16="http://schemas.microsoft.com/office/drawing/2014/main" id="{AD2F139C-4005-4BC1-9061-3B087F1D89B1}"/>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1" y="3839546"/>
              <a:ext cx="2124000" cy="2123999"/>
            </a:xfrm>
            <a:prstGeom prst="rect">
              <a:avLst/>
            </a:prstGeom>
          </p:spPr>
        </p:pic>
        <p:sp>
          <p:nvSpPr>
            <p:cNvPr id="48" name="手繪多邊形: 圖案 47">
              <a:extLst>
                <a:ext uri="{FF2B5EF4-FFF2-40B4-BE49-F238E27FC236}">
                  <a16:creationId xmlns:a16="http://schemas.microsoft.com/office/drawing/2014/main" id="{6FA2F8BF-8D31-4A0A-B600-79D490B92AE1}"/>
                </a:ext>
              </a:extLst>
            </p:cNvPr>
            <p:cNvSpPr/>
            <p:nvPr/>
          </p:nvSpPr>
          <p:spPr>
            <a:xfrm>
              <a:off x="1744131" y="3839545"/>
              <a:ext cx="2124000" cy="2123999"/>
            </a:xfrm>
            <a:custGeom>
              <a:avLst/>
              <a:gdLst>
                <a:gd name="connsiteX0" fmla="*/ 205401 w 2124000"/>
                <a:gd name="connsiteY0" fmla="*/ 0 h 2123999"/>
                <a:gd name="connsiteX1" fmla="*/ 2124000 w 2124000"/>
                <a:gd name="connsiteY1" fmla="*/ 0 h 2123999"/>
                <a:gd name="connsiteX2" fmla="*/ 2124000 w 2124000"/>
                <a:gd name="connsiteY2" fmla="*/ 2123999 h 2123999"/>
                <a:gd name="connsiteX3" fmla="*/ 1141014 w 2124000"/>
                <a:gd name="connsiteY3" fmla="*/ 2123999 h 2123999"/>
                <a:gd name="connsiteX4" fmla="*/ 1141279 w 2124000"/>
                <a:gd name="connsiteY4" fmla="*/ 2122791 h 2123999"/>
                <a:gd name="connsiteX5" fmla="*/ 1185336 w 2124000"/>
                <a:gd name="connsiteY5" fmla="*/ 1636226 h 2123999"/>
                <a:gd name="connsiteX6" fmla="*/ 305561 w 2124000"/>
                <a:gd name="connsiteY6" fmla="*/ 8445 h 2123999"/>
                <a:gd name="connsiteX7" fmla="*/ 0 w 2124000"/>
                <a:gd name="connsiteY7" fmla="*/ 0 h 2123999"/>
                <a:gd name="connsiteX8" fmla="*/ 205329 w 2124000"/>
                <a:gd name="connsiteY8" fmla="*/ 0 h 2123999"/>
                <a:gd name="connsiteX9" fmla="*/ 105169 w 2124000"/>
                <a:gd name="connsiteY9" fmla="*/ 8445 h 2123999"/>
                <a:gd name="connsiteX10" fmla="*/ 7867 w 2124000"/>
                <a:gd name="connsiteY10" fmla="*/ 33240 h 2123999"/>
                <a:gd name="connsiteX11" fmla="*/ 0 w 2124000"/>
                <a:gd name="connsiteY11" fmla="*/ 36617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4000" h="2123999">
                  <a:moveTo>
                    <a:pt x="205401" y="0"/>
                  </a:moveTo>
                  <a:lnTo>
                    <a:pt x="2124000" y="0"/>
                  </a:lnTo>
                  <a:lnTo>
                    <a:pt x="2124000" y="2123999"/>
                  </a:lnTo>
                  <a:lnTo>
                    <a:pt x="1141014" y="2123999"/>
                  </a:lnTo>
                  <a:lnTo>
                    <a:pt x="1141279" y="2122791"/>
                  </a:lnTo>
                  <a:cubicBezTo>
                    <a:pt x="1169911" y="1969085"/>
                    <a:pt x="1185336" y="1805663"/>
                    <a:pt x="1185336" y="1636226"/>
                  </a:cubicBezTo>
                  <a:cubicBezTo>
                    <a:pt x="1185336" y="789041"/>
                    <a:pt x="799718" y="92236"/>
                    <a:pt x="305561" y="8445"/>
                  </a:cubicBezTo>
                  <a:close/>
                  <a:moveTo>
                    <a:pt x="0" y="0"/>
                  </a:moveTo>
                  <a:lnTo>
                    <a:pt x="205329" y="0"/>
                  </a:lnTo>
                  <a:lnTo>
                    <a:pt x="105169" y="8445"/>
                  </a:lnTo>
                  <a:cubicBezTo>
                    <a:pt x="72225" y="14031"/>
                    <a:pt x="39764" y="22342"/>
                    <a:pt x="7867" y="33240"/>
                  </a:cubicBezTo>
                  <a:lnTo>
                    <a:pt x="0" y="36617"/>
                  </a:ln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38" name="群組 37">
              <a:extLst>
                <a:ext uri="{FF2B5EF4-FFF2-40B4-BE49-F238E27FC236}">
                  <a16:creationId xmlns:a16="http://schemas.microsoft.com/office/drawing/2014/main" id="{B79D9A5A-B43A-4398-9720-763CA62F8F91}"/>
                </a:ext>
              </a:extLst>
            </p:cNvPr>
            <p:cNvGrpSpPr/>
            <p:nvPr/>
          </p:nvGrpSpPr>
          <p:grpSpPr>
            <a:xfrm>
              <a:off x="1744131" y="3447437"/>
              <a:ext cx="2124001" cy="2516111"/>
              <a:chOff x="1913466" y="1555222"/>
              <a:chExt cx="2365718" cy="2516111"/>
            </a:xfrm>
          </p:grpSpPr>
          <p:sp>
            <p:nvSpPr>
              <p:cNvPr id="39" name="矩形: 圓角化同側角落 38">
                <a:extLst>
                  <a:ext uri="{FF2B5EF4-FFF2-40B4-BE49-F238E27FC236}">
                    <a16:creationId xmlns:a16="http://schemas.microsoft.com/office/drawing/2014/main" id="{6087B422-3EAF-4820-97C8-DC7FD35C8966}"/>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Driver</a:t>
                </a:r>
                <a:endParaRPr lang="zh-TW" altLang="en-US" b="1" dirty="0"/>
              </a:p>
            </p:txBody>
          </p:sp>
          <p:sp>
            <p:nvSpPr>
              <p:cNvPr id="40" name="矩形 39">
                <a:extLst>
                  <a:ext uri="{FF2B5EF4-FFF2-40B4-BE49-F238E27FC236}">
                    <a16:creationId xmlns:a16="http://schemas.microsoft.com/office/drawing/2014/main" id="{AE9799DA-3D3D-47D9-8DE1-268DDB704BCC}"/>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1" name="群組 50">
            <a:extLst>
              <a:ext uri="{FF2B5EF4-FFF2-40B4-BE49-F238E27FC236}">
                <a16:creationId xmlns:a16="http://schemas.microsoft.com/office/drawing/2014/main" id="{B8C31ED9-ACE6-4A12-A440-9314F4498D52}"/>
              </a:ext>
            </a:extLst>
          </p:cNvPr>
          <p:cNvGrpSpPr/>
          <p:nvPr/>
        </p:nvGrpSpPr>
        <p:grpSpPr>
          <a:xfrm>
            <a:off x="3137594" y="3258578"/>
            <a:ext cx="2124001" cy="2516111"/>
            <a:chOff x="1744132" y="818621"/>
            <a:chExt cx="2124001" cy="2516111"/>
          </a:xfrm>
        </p:grpSpPr>
        <p:pic>
          <p:nvPicPr>
            <p:cNvPr id="52" name="圖片 51">
              <a:extLst>
                <a:ext uri="{FF2B5EF4-FFF2-40B4-BE49-F238E27FC236}">
                  <a16:creationId xmlns:a16="http://schemas.microsoft.com/office/drawing/2014/main" id="{5CA94648-3B51-47F6-85CC-E19F077B4766}"/>
                </a:ext>
              </a:extLst>
            </p:cNvPr>
            <p:cNvPicPr>
              <a:picLocks noChangeAspect="1"/>
            </p:cNvPicPr>
            <p:nvPr/>
          </p:nvPicPr>
          <p:blipFill rotWithShape="1">
            <a:blip r:embed="rId4">
              <a:extLst>
                <a:ext uri="{28A0092B-C50C-407E-A947-70E740481C1C}">
                  <a14:useLocalDpi xmlns:a14="http://schemas.microsoft.com/office/drawing/2010/main" val="0"/>
                </a:ext>
              </a:extLst>
            </a:blip>
            <a:srcRect t="92" b="92"/>
            <a:stretch/>
          </p:blipFill>
          <p:spPr>
            <a:xfrm>
              <a:off x="1744132" y="1210730"/>
              <a:ext cx="2124000" cy="2123999"/>
            </a:xfrm>
            <a:prstGeom prst="rect">
              <a:avLst/>
            </a:prstGeom>
          </p:spPr>
        </p:pic>
        <p:grpSp>
          <p:nvGrpSpPr>
            <p:cNvPr id="54" name="群組 53">
              <a:extLst>
                <a:ext uri="{FF2B5EF4-FFF2-40B4-BE49-F238E27FC236}">
                  <a16:creationId xmlns:a16="http://schemas.microsoft.com/office/drawing/2014/main" id="{0A7C833B-BEAB-4181-83D6-6641ECED73A2}"/>
                </a:ext>
              </a:extLst>
            </p:cNvPr>
            <p:cNvGrpSpPr/>
            <p:nvPr/>
          </p:nvGrpSpPr>
          <p:grpSpPr>
            <a:xfrm>
              <a:off x="1744132" y="818621"/>
              <a:ext cx="2124001" cy="2516111"/>
              <a:chOff x="1913466" y="1555222"/>
              <a:chExt cx="2365718" cy="2516111"/>
            </a:xfrm>
          </p:grpSpPr>
          <p:sp>
            <p:nvSpPr>
              <p:cNvPr id="55" name="矩形: 圓角化同側角落 54">
                <a:extLst>
                  <a:ext uri="{FF2B5EF4-FFF2-40B4-BE49-F238E27FC236}">
                    <a16:creationId xmlns:a16="http://schemas.microsoft.com/office/drawing/2014/main" id="{C9925C4C-2A34-4641-9ABE-BA92C89BF7D9}"/>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Global Planning</a:t>
                </a:r>
                <a:endParaRPr lang="zh-TW" altLang="en-US" b="1" dirty="0">
                  <a:solidFill>
                    <a:schemeClr val="tx1"/>
                  </a:solidFill>
                </a:endParaRPr>
              </a:p>
            </p:txBody>
          </p:sp>
          <p:sp>
            <p:nvSpPr>
              <p:cNvPr id="56" name="矩形 55">
                <a:extLst>
                  <a:ext uri="{FF2B5EF4-FFF2-40B4-BE49-F238E27FC236}">
                    <a16:creationId xmlns:a16="http://schemas.microsoft.com/office/drawing/2014/main" id="{B7A5457F-0EE9-4815-866A-8D1A297BFD96}"/>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62" name="群組 61">
            <a:extLst>
              <a:ext uri="{FF2B5EF4-FFF2-40B4-BE49-F238E27FC236}">
                <a16:creationId xmlns:a16="http://schemas.microsoft.com/office/drawing/2014/main" id="{40209D3F-524B-44C4-A148-8D92B74AF0D9}"/>
              </a:ext>
            </a:extLst>
          </p:cNvPr>
          <p:cNvGrpSpPr/>
          <p:nvPr/>
        </p:nvGrpSpPr>
        <p:grpSpPr>
          <a:xfrm>
            <a:off x="9521333" y="3258578"/>
            <a:ext cx="2124001" cy="2516111"/>
            <a:chOff x="1744132" y="818621"/>
            <a:chExt cx="2124001" cy="2516111"/>
          </a:xfrm>
        </p:grpSpPr>
        <p:pic>
          <p:nvPicPr>
            <p:cNvPr id="63" name="圖片 62">
              <a:extLst>
                <a:ext uri="{FF2B5EF4-FFF2-40B4-BE49-F238E27FC236}">
                  <a16:creationId xmlns:a16="http://schemas.microsoft.com/office/drawing/2014/main" id="{2D76C3F4-AB47-408C-B9D7-DC7A5ECB51A1}"/>
                </a:ext>
              </a:extLst>
            </p:cNvPr>
            <p:cNvPicPr>
              <a:picLocks noChangeAspect="1"/>
            </p:cNvPicPr>
            <p:nvPr/>
          </p:nvPicPr>
          <p:blipFill rotWithShape="1">
            <a:blip r:embed="rId5">
              <a:extLst>
                <a:ext uri="{28A0092B-C50C-407E-A947-70E740481C1C}">
                  <a14:useLocalDpi xmlns:a14="http://schemas.microsoft.com/office/drawing/2010/main" val="0"/>
                </a:ext>
              </a:extLst>
            </a:blip>
            <a:srcRect l="3263" r="3263"/>
            <a:stretch/>
          </p:blipFill>
          <p:spPr>
            <a:xfrm>
              <a:off x="1744132" y="1210730"/>
              <a:ext cx="2124000" cy="2123999"/>
            </a:xfrm>
            <a:prstGeom prst="rect">
              <a:avLst/>
            </a:prstGeom>
          </p:spPr>
        </p:pic>
        <p:grpSp>
          <p:nvGrpSpPr>
            <p:cNvPr id="64" name="群組 63">
              <a:extLst>
                <a:ext uri="{FF2B5EF4-FFF2-40B4-BE49-F238E27FC236}">
                  <a16:creationId xmlns:a16="http://schemas.microsoft.com/office/drawing/2014/main" id="{956BA14F-92E6-40EB-A20B-D875EAFD5E04}"/>
                </a:ext>
              </a:extLst>
            </p:cNvPr>
            <p:cNvGrpSpPr/>
            <p:nvPr/>
          </p:nvGrpSpPr>
          <p:grpSpPr>
            <a:xfrm>
              <a:off x="1744132" y="818621"/>
              <a:ext cx="2124001" cy="2516111"/>
              <a:chOff x="1913466" y="1555222"/>
              <a:chExt cx="2365718" cy="2516111"/>
            </a:xfrm>
          </p:grpSpPr>
          <p:sp>
            <p:nvSpPr>
              <p:cNvPr id="65" name="矩形: 圓角化同側角落 64">
                <a:extLst>
                  <a:ext uri="{FF2B5EF4-FFF2-40B4-BE49-F238E27FC236}">
                    <a16:creationId xmlns:a16="http://schemas.microsoft.com/office/drawing/2014/main" id="{88F473DF-3F3C-4BCA-B05B-73179A9839B2}"/>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Local Planning</a:t>
                </a:r>
                <a:endParaRPr lang="zh-TW" altLang="en-US" b="1" dirty="0">
                  <a:solidFill>
                    <a:schemeClr val="tx1"/>
                  </a:solidFill>
                </a:endParaRPr>
              </a:p>
            </p:txBody>
          </p:sp>
          <p:sp>
            <p:nvSpPr>
              <p:cNvPr id="66" name="矩形 65">
                <a:extLst>
                  <a:ext uri="{FF2B5EF4-FFF2-40B4-BE49-F238E27FC236}">
                    <a16:creationId xmlns:a16="http://schemas.microsoft.com/office/drawing/2014/main" id="{8434C9AB-85B7-4819-8238-EA06E7109A4A}"/>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cxnSp>
        <p:nvCxnSpPr>
          <p:cNvPr id="68" name="直線接點 67">
            <a:extLst>
              <a:ext uri="{FF2B5EF4-FFF2-40B4-BE49-F238E27FC236}">
                <a16:creationId xmlns:a16="http://schemas.microsoft.com/office/drawing/2014/main" id="{678FC494-59EE-4E73-AE8C-620058A0FC5C}"/>
              </a:ext>
            </a:extLst>
          </p:cNvPr>
          <p:cNvCxnSpPr>
            <a:cxnSpLocks/>
          </p:cNvCxnSpPr>
          <p:nvPr/>
        </p:nvCxnSpPr>
        <p:spPr>
          <a:xfrm>
            <a:off x="6087534" y="1800971"/>
            <a:ext cx="0" cy="4107134"/>
          </a:xfrm>
          <a:prstGeom prst="line">
            <a:avLst/>
          </a:prstGeom>
          <a:ln w="76200">
            <a:solidFill>
              <a:srgbClr val="B24F45"/>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9" name="箭號: 向右 68">
            <a:extLst>
              <a:ext uri="{FF2B5EF4-FFF2-40B4-BE49-F238E27FC236}">
                <a16:creationId xmlns:a16="http://schemas.microsoft.com/office/drawing/2014/main" id="{A771F0F0-9F27-4397-99C5-2E93E54770D0}"/>
              </a:ext>
            </a:extLst>
          </p:cNvPr>
          <p:cNvSpPr/>
          <p:nvPr/>
        </p:nvSpPr>
        <p:spPr>
          <a:xfrm>
            <a:off x="2653734" y="43404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0" name="箭號: 向右 69">
            <a:extLst>
              <a:ext uri="{FF2B5EF4-FFF2-40B4-BE49-F238E27FC236}">
                <a16:creationId xmlns:a16="http://schemas.microsoft.com/office/drawing/2014/main" id="{533D5596-7D7A-4E0D-8C51-8D76BD9ABC7C}"/>
              </a:ext>
            </a:extLst>
          </p:cNvPr>
          <p:cNvSpPr/>
          <p:nvPr/>
        </p:nvSpPr>
        <p:spPr>
          <a:xfrm>
            <a:off x="9037473" y="43404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3" name="文字方塊 72">
            <a:extLst>
              <a:ext uri="{FF2B5EF4-FFF2-40B4-BE49-F238E27FC236}">
                <a16:creationId xmlns:a16="http://schemas.microsoft.com/office/drawing/2014/main" id="{02710A84-9ACC-4CEA-B6E0-E1AA9C0D7FB8}"/>
              </a:ext>
            </a:extLst>
          </p:cNvPr>
          <p:cNvSpPr txBox="1"/>
          <p:nvPr/>
        </p:nvSpPr>
        <p:spPr>
          <a:xfrm>
            <a:off x="771447" y="1677921"/>
            <a:ext cx="4248432" cy="2000548"/>
          </a:xfrm>
          <a:prstGeom prst="rect">
            <a:avLst/>
          </a:prstGeom>
          <a:noFill/>
        </p:spPr>
        <p:txBody>
          <a:bodyPr wrap="square" rtlCol="0">
            <a:spAutoFit/>
          </a:bodyPr>
          <a:lstStyle/>
          <a:p>
            <a:r>
              <a:rPr lang="en-US" altLang="zh-TW" sz="2800" dirty="0"/>
              <a:t>Global Planning</a:t>
            </a:r>
          </a:p>
          <a:p>
            <a:pPr marL="342900" indent="-342900">
              <a:lnSpc>
                <a:spcPct val="150000"/>
              </a:lnSpc>
              <a:buFont typeface="Arial" panose="020B0604020202020204" pitchFamily="34" charset="0"/>
              <a:buChar char="•"/>
            </a:pPr>
            <a:r>
              <a:rPr lang="en-US" altLang="zh-TW" sz="2400" dirty="0"/>
              <a:t>Navigation</a:t>
            </a:r>
          </a:p>
          <a:p>
            <a:pPr marL="342900" indent="-342900">
              <a:lnSpc>
                <a:spcPct val="150000"/>
              </a:lnSpc>
              <a:buFont typeface="Arial" panose="020B0604020202020204" pitchFamily="34" charset="0"/>
              <a:buChar char="•"/>
            </a:pPr>
            <a:r>
              <a:rPr lang="en-US" altLang="zh-TW" sz="2400" dirty="0"/>
              <a:t>Avoiding Static obstacle</a:t>
            </a:r>
          </a:p>
          <a:p>
            <a:pPr marL="342900" indent="-342900">
              <a:buFont typeface="Arial" panose="020B0604020202020204" pitchFamily="34" charset="0"/>
              <a:buChar char="•"/>
            </a:pPr>
            <a:endParaRPr lang="zh-TW" altLang="en-US" sz="2400" dirty="0"/>
          </a:p>
        </p:txBody>
      </p:sp>
      <p:sp>
        <p:nvSpPr>
          <p:cNvPr id="75" name="文字方塊 74">
            <a:extLst>
              <a:ext uri="{FF2B5EF4-FFF2-40B4-BE49-F238E27FC236}">
                <a16:creationId xmlns:a16="http://schemas.microsoft.com/office/drawing/2014/main" id="{C75F6734-881C-4C78-B830-D7B4C15A3AB6}"/>
              </a:ext>
            </a:extLst>
          </p:cNvPr>
          <p:cNvSpPr txBox="1"/>
          <p:nvPr/>
        </p:nvSpPr>
        <p:spPr>
          <a:xfrm>
            <a:off x="7155190" y="1677921"/>
            <a:ext cx="4619356" cy="1562735"/>
          </a:xfrm>
          <a:prstGeom prst="rect">
            <a:avLst/>
          </a:prstGeom>
          <a:noFill/>
        </p:spPr>
        <p:txBody>
          <a:bodyPr wrap="square" rtlCol="0">
            <a:spAutoFit/>
          </a:bodyPr>
          <a:lstStyle/>
          <a:p>
            <a:r>
              <a:rPr lang="en-US" altLang="zh-TW" sz="2800" dirty="0"/>
              <a:t>Local Planning</a:t>
            </a:r>
          </a:p>
          <a:p>
            <a:pPr marL="457200" indent="-457200">
              <a:lnSpc>
                <a:spcPct val="150000"/>
              </a:lnSpc>
              <a:buFont typeface="Arial" panose="020B0604020202020204" pitchFamily="34" charset="0"/>
              <a:buChar char="•"/>
            </a:pPr>
            <a:r>
              <a:rPr lang="en-US" altLang="zh-TW" sz="2400" dirty="0"/>
              <a:t>Handle emergency</a:t>
            </a:r>
          </a:p>
          <a:p>
            <a:pPr marL="457200" indent="-457200">
              <a:lnSpc>
                <a:spcPct val="150000"/>
              </a:lnSpc>
              <a:buFont typeface="Arial" panose="020B0604020202020204" pitchFamily="34" charset="0"/>
              <a:buChar char="•"/>
            </a:pPr>
            <a:r>
              <a:rPr lang="en-US" altLang="zh-TW" sz="2400" dirty="0"/>
              <a:t>Evading moving objects</a:t>
            </a:r>
            <a:endParaRPr lang="zh-TW" altLang="en-US" sz="2400" dirty="0"/>
          </a:p>
        </p:txBody>
      </p:sp>
      <p:sp>
        <p:nvSpPr>
          <p:cNvPr id="3" name="文字方塊 2">
            <a:extLst>
              <a:ext uri="{FF2B5EF4-FFF2-40B4-BE49-F238E27FC236}">
                <a16:creationId xmlns:a16="http://schemas.microsoft.com/office/drawing/2014/main" id="{DF333F81-2010-42AE-BC74-2898DE80951D}"/>
              </a:ext>
            </a:extLst>
          </p:cNvPr>
          <p:cNvSpPr txBox="1"/>
          <p:nvPr/>
        </p:nvSpPr>
        <p:spPr>
          <a:xfrm>
            <a:off x="559292" y="834157"/>
            <a:ext cx="11073415" cy="830997"/>
          </a:xfrm>
          <a:prstGeom prst="rect">
            <a:avLst/>
          </a:prstGeom>
          <a:solidFill>
            <a:schemeClr val="accent4">
              <a:lumMod val="20000"/>
              <a:lumOff val="80000"/>
            </a:schemeClr>
          </a:solidFill>
          <a:ln>
            <a:solidFill>
              <a:srgbClr val="C00000"/>
            </a:solidFill>
          </a:ln>
        </p:spPr>
        <p:txBody>
          <a:bodyPr wrap="square" rtlCol="0">
            <a:spAutoFit/>
          </a:bodyPr>
          <a:lstStyle/>
          <a:p>
            <a:r>
              <a:rPr lang="en-US" altLang="zh-TW" sz="2400" dirty="0">
                <a:solidFill>
                  <a:srgbClr val="C00000"/>
                </a:solidFill>
              </a:rPr>
              <a:t>Motion Planning finds a continuous sequence of valid configurations that safely and efficiently guide a robot from start to goal.</a:t>
            </a:r>
            <a:endParaRPr lang="zh-TW" altLang="en-US" sz="2400" dirty="0">
              <a:solidFill>
                <a:srgbClr val="C00000"/>
              </a:solidFill>
            </a:endParaRPr>
          </a:p>
        </p:txBody>
      </p:sp>
    </p:spTree>
    <p:extLst>
      <p:ext uri="{BB962C8B-B14F-4D97-AF65-F5344CB8AC3E}">
        <p14:creationId xmlns:p14="http://schemas.microsoft.com/office/powerpoint/2010/main" val="1044467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Local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24</a:t>
            </a:fld>
            <a:endParaRPr lang="zh-TW" altLang="en-US" sz="3200" dirty="0">
              <a:solidFill>
                <a:srgbClr val="FFFF00"/>
              </a:solidFill>
            </a:endParaRPr>
          </a:p>
        </p:txBody>
      </p:sp>
      <p:graphicFrame>
        <p:nvGraphicFramePr>
          <p:cNvPr id="3" name="表格 9">
            <a:extLst>
              <a:ext uri="{FF2B5EF4-FFF2-40B4-BE49-F238E27FC236}">
                <a16:creationId xmlns:a16="http://schemas.microsoft.com/office/drawing/2014/main" id="{04D9E07E-AAE9-4F74-8D33-578E523D97D1}"/>
              </a:ext>
            </a:extLst>
          </p:cNvPr>
          <p:cNvGraphicFramePr>
            <a:graphicFrameLocks noGrp="1"/>
          </p:cNvGraphicFramePr>
          <p:nvPr>
            <p:extLst>
              <p:ext uri="{D42A27DB-BD31-4B8C-83A1-F6EECF244321}">
                <p14:modId xmlns:p14="http://schemas.microsoft.com/office/powerpoint/2010/main" val="2150351276"/>
              </p:ext>
            </p:extLst>
          </p:nvPr>
        </p:nvGraphicFramePr>
        <p:xfrm>
          <a:off x="380842" y="1236132"/>
          <a:ext cx="11430316" cy="3820161"/>
        </p:xfrm>
        <a:graphic>
          <a:graphicData uri="http://schemas.openxmlformats.org/drawingml/2006/table">
            <a:tbl>
              <a:tblPr firstRow="1" bandRow="1">
                <a:tableStyleId>{5C22544A-7EE6-4342-B048-85BDC9FD1C3A}</a:tableStyleId>
              </a:tblPr>
              <a:tblGrid>
                <a:gridCol w="2857579">
                  <a:extLst>
                    <a:ext uri="{9D8B030D-6E8A-4147-A177-3AD203B41FA5}">
                      <a16:colId xmlns:a16="http://schemas.microsoft.com/office/drawing/2014/main" val="525371679"/>
                    </a:ext>
                  </a:extLst>
                </a:gridCol>
                <a:gridCol w="2857579">
                  <a:extLst>
                    <a:ext uri="{9D8B030D-6E8A-4147-A177-3AD203B41FA5}">
                      <a16:colId xmlns:a16="http://schemas.microsoft.com/office/drawing/2014/main" val="1262029575"/>
                    </a:ext>
                  </a:extLst>
                </a:gridCol>
                <a:gridCol w="2857579">
                  <a:extLst>
                    <a:ext uri="{9D8B030D-6E8A-4147-A177-3AD203B41FA5}">
                      <a16:colId xmlns:a16="http://schemas.microsoft.com/office/drawing/2014/main" val="3230787889"/>
                    </a:ext>
                  </a:extLst>
                </a:gridCol>
                <a:gridCol w="2857579">
                  <a:extLst>
                    <a:ext uri="{9D8B030D-6E8A-4147-A177-3AD203B41FA5}">
                      <a16:colId xmlns:a16="http://schemas.microsoft.com/office/drawing/2014/main" val="1712748349"/>
                    </a:ext>
                  </a:extLst>
                </a:gridCol>
              </a:tblGrid>
              <a:tr h="370840">
                <a:tc>
                  <a:txBody>
                    <a:bodyPr/>
                    <a:lstStyle/>
                    <a:p>
                      <a:r>
                        <a:rPr lang="en-US" altLang="zh-TW" sz="1800" b="1" kern="1200" dirty="0">
                          <a:solidFill>
                            <a:schemeClr val="lt1"/>
                          </a:solidFill>
                          <a:effectLst/>
                          <a:latin typeface="+mn-lt"/>
                          <a:ea typeface="+mn-ea"/>
                          <a:cs typeface="+mn-cs"/>
                        </a:rPr>
                        <a:t>Artificial Potential Fields (APF)</a:t>
                      </a:r>
                      <a:endParaRPr lang="zh-TW" altLang="en-US" dirty="0"/>
                    </a:p>
                  </a:txBody>
                  <a:tcPr/>
                </a:tc>
                <a:tc>
                  <a:txBody>
                    <a:bodyPr/>
                    <a:lstStyle/>
                    <a:p>
                      <a:r>
                        <a:rPr lang="en-US" altLang="zh-TW" sz="1800" b="1" kern="1200" dirty="0">
                          <a:solidFill>
                            <a:schemeClr val="lt1"/>
                          </a:solidFill>
                          <a:effectLst/>
                          <a:latin typeface="+mn-lt"/>
                          <a:ea typeface="+mn-ea"/>
                          <a:cs typeface="+mn-cs"/>
                        </a:rPr>
                        <a:t>Dynamic Window Approach (DWA)</a:t>
                      </a:r>
                      <a:endParaRPr lang="zh-TW" altLang="en-US" dirty="0"/>
                    </a:p>
                  </a:txBody>
                  <a:tcPr/>
                </a:tc>
                <a:tc>
                  <a:txBody>
                    <a:bodyPr/>
                    <a:lstStyle/>
                    <a:p>
                      <a:r>
                        <a:rPr lang="en-US" altLang="zh-TW" sz="1800" b="1" kern="1200" dirty="0">
                          <a:solidFill>
                            <a:schemeClr val="lt1"/>
                          </a:solidFill>
                          <a:effectLst/>
                          <a:latin typeface="+mn-lt"/>
                          <a:ea typeface="+mn-ea"/>
                          <a:cs typeface="+mn-cs"/>
                        </a:rPr>
                        <a:t>Velocity Obstacles (VO)</a:t>
                      </a:r>
                      <a:endParaRPr lang="zh-TW" altLang="en-US" dirty="0"/>
                    </a:p>
                  </a:txBody>
                  <a:tcPr/>
                </a:tc>
                <a:tc>
                  <a:txBody>
                    <a:bodyPr/>
                    <a:lstStyle/>
                    <a:p>
                      <a:r>
                        <a:rPr lang="en-US" altLang="zh-TW" sz="1800" b="1" kern="1200" dirty="0">
                          <a:solidFill>
                            <a:schemeClr val="lt1"/>
                          </a:solidFill>
                          <a:effectLst/>
                          <a:latin typeface="+mn-lt"/>
                          <a:ea typeface="+mn-ea"/>
                          <a:cs typeface="+mn-cs"/>
                        </a:rPr>
                        <a:t>Model Predictive Control (MPC)</a:t>
                      </a:r>
                      <a:endParaRPr lang="zh-TW" altLang="en-US" dirty="0"/>
                    </a:p>
                  </a:txBody>
                  <a:tcPr/>
                </a:tc>
                <a:extLst>
                  <a:ext uri="{0D108BD9-81ED-4DB2-BD59-A6C34878D82A}">
                    <a16:rowId xmlns:a16="http://schemas.microsoft.com/office/drawing/2014/main" val="2679823168"/>
                  </a:ext>
                </a:extLst>
              </a:tr>
              <a:tr h="1899921">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1160909180"/>
                  </a:ext>
                </a:extLst>
              </a:tr>
              <a:tr h="370840">
                <a:tc>
                  <a:txBody>
                    <a:bodyPr/>
                    <a:lstStyle/>
                    <a:p>
                      <a:pPr algn="ctr"/>
                      <a:r>
                        <a:rPr lang="en-US" altLang="zh-TW" dirty="0"/>
                        <a:t>Simple for real-time avoidance</a:t>
                      </a:r>
                      <a:endParaRPr lang="zh-TW" altLang="en-US" dirty="0"/>
                    </a:p>
                  </a:txBody>
                  <a:tcPr/>
                </a:tc>
                <a:tc>
                  <a:txBody>
                    <a:bodyPr/>
                    <a:lstStyle/>
                    <a:p>
                      <a:pPr algn="ctr"/>
                      <a:r>
                        <a:rPr lang="en-US" altLang="zh-TW" dirty="0"/>
                        <a:t>Effective, Dynamic feasible</a:t>
                      </a:r>
                      <a:endParaRPr lang="zh-TW" altLang="en-US" dirty="0"/>
                    </a:p>
                  </a:txBody>
                  <a:tcPr/>
                </a:tc>
                <a:tc>
                  <a:txBody>
                    <a:bodyPr/>
                    <a:lstStyle/>
                    <a:p>
                      <a:pPr algn="ctr"/>
                      <a:r>
                        <a:rPr lang="en-US" altLang="zh-TW" dirty="0"/>
                        <a:t>Deal with multi-agents systems</a:t>
                      </a:r>
                      <a:endParaRPr lang="zh-TW" altLang="en-US" dirty="0"/>
                    </a:p>
                  </a:txBody>
                  <a:tcPr/>
                </a:tc>
                <a:tc>
                  <a:txBody>
                    <a:bodyPr/>
                    <a:lstStyle/>
                    <a:p>
                      <a:pPr algn="ctr"/>
                      <a:r>
                        <a:rPr lang="en-US" altLang="zh-TW" dirty="0"/>
                        <a:t>Handles robot dynamics</a:t>
                      </a:r>
                      <a:endParaRPr lang="zh-TW" altLang="en-US" dirty="0"/>
                    </a:p>
                  </a:txBody>
                  <a:tcPr/>
                </a:tc>
                <a:extLst>
                  <a:ext uri="{0D108BD9-81ED-4DB2-BD59-A6C34878D82A}">
                    <a16:rowId xmlns:a16="http://schemas.microsoft.com/office/drawing/2014/main" val="1229330894"/>
                  </a:ext>
                </a:extLst>
              </a:tr>
              <a:tr h="370840">
                <a:tc>
                  <a:txBody>
                    <a:bodyPr/>
                    <a:lstStyle/>
                    <a:p>
                      <a:pPr algn="ctr"/>
                      <a:r>
                        <a:rPr lang="en-US" altLang="zh-TW" dirty="0">
                          <a:solidFill>
                            <a:srgbClr val="FF0000"/>
                          </a:solidFill>
                        </a:rPr>
                        <a:t>Local minima issue</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Struggle with moving obstacles</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Poor at handling unknow intensions</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Computationally expensive</a:t>
                      </a:r>
                      <a:endParaRPr lang="zh-TW" altLang="en-US" dirty="0">
                        <a:solidFill>
                          <a:srgbClr val="FF0000"/>
                        </a:solidFill>
                      </a:endParaRPr>
                    </a:p>
                  </a:txBody>
                  <a:tcPr>
                    <a:solidFill>
                      <a:schemeClr val="bg2"/>
                    </a:solidFill>
                  </a:tcPr>
                </a:tc>
                <a:extLst>
                  <a:ext uri="{0D108BD9-81ED-4DB2-BD59-A6C34878D82A}">
                    <a16:rowId xmlns:a16="http://schemas.microsoft.com/office/drawing/2014/main" val="2830482509"/>
                  </a:ext>
                </a:extLst>
              </a:tr>
            </a:tbl>
          </a:graphicData>
        </a:graphic>
      </p:graphicFrame>
      <p:pic>
        <p:nvPicPr>
          <p:cNvPr id="11" name="圖片 10">
            <a:extLst>
              <a:ext uri="{FF2B5EF4-FFF2-40B4-BE49-F238E27FC236}">
                <a16:creationId xmlns:a16="http://schemas.microsoft.com/office/drawing/2014/main" id="{FA3F058A-6D2B-45F0-A943-FBA12D1B2A10}"/>
              </a:ext>
            </a:extLst>
          </p:cNvPr>
          <p:cNvPicPr>
            <a:picLocks noChangeAspect="1"/>
          </p:cNvPicPr>
          <p:nvPr/>
        </p:nvPicPr>
        <p:blipFill>
          <a:blip r:embed="rId3"/>
          <a:stretch>
            <a:fillRect/>
          </a:stretch>
        </p:blipFill>
        <p:spPr>
          <a:xfrm>
            <a:off x="524933" y="2064669"/>
            <a:ext cx="2590800" cy="1448998"/>
          </a:xfrm>
          <a:prstGeom prst="rect">
            <a:avLst/>
          </a:prstGeom>
        </p:spPr>
      </p:pic>
      <p:sp>
        <p:nvSpPr>
          <p:cNvPr id="14" name="文字方塊 13">
            <a:extLst>
              <a:ext uri="{FF2B5EF4-FFF2-40B4-BE49-F238E27FC236}">
                <a16:creationId xmlns:a16="http://schemas.microsoft.com/office/drawing/2014/main" id="{903B4535-74A0-409F-8D71-5A821EDFEE0E}"/>
              </a:ext>
            </a:extLst>
          </p:cNvPr>
          <p:cNvSpPr txBox="1"/>
          <p:nvPr/>
        </p:nvSpPr>
        <p:spPr>
          <a:xfrm>
            <a:off x="5343846" y="97930"/>
            <a:ext cx="3488463" cy="461665"/>
          </a:xfrm>
          <a:prstGeom prst="rect">
            <a:avLst/>
          </a:prstGeom>
          <a:noFill/>
        </p:spPr>
        <p:txBody>
          <a:bodyPr wrap="square" rtlCol="0">
            <a:spAutoFit/>
          </a:bodyPr>
          <a:lstStyle/>
          <a:p>
            <a:r>
              <a:rPr lang="en-US" altLang="zh-TW" sz="800" b="0" i="0" dirty="0">
                <a:solidFill>
                  <a:srgbClr val="222222"/>
                </a:solidFill>
                <a:effectLst/>
              </a:rPr>
              <a:t>[1]</a:t>
            </a:r>
            <a:r>
              <a:rPr lang="zh-TW" altLang="en-US" sz="800" b="0" i="0" dirty="0">
                <a:solidFill>
                  <a:srgbClr val="222222"/>
                </a:solidFill>
                <a:effectLst/>
              </a:rPr>
              <a:t> </a:t>
            </a:r>
            <a:r>
              <a:rPr lang="en-US" altLang="zh-TW" sz="800" b="0" i="0" dirty="0" err="1">
                <a:solidFill>
                  <a:srgbClr val="222222"/>
                </a:solidFill>
                <a:effectLst/>
              </a:rPr>
              <a:t>Polvara</a:t>
            </a:r>
            <a:r>
              <a:rPr lang="en-US" altLang="zh-TW" sz="800" b="0" i="0" dirty="0">
                <a:solidFill>
                  <a:srgbClr val="222222"/>
                </a:solidFill>
                <a:effectLst/>
              </a:rPr>
              <a:t>, Riccardo, et al. "Obstacle avoidance approaches for autonomous navigation of unmanned surface vehicles." </a:t>
            </a:r>
            <a:r>
              <a:rPr lang="en-US" altLang="zh-TW" sz="800" b="0" i="1" dirty="0">
                <a:solidFill>
                  <a:srgbClr val="222222"/>
                </a:solidFill>
                <a:effectLst/>
              </a:rPr>
              <a:t>The Journal of Navigation</a:t>
            </a:r>
            <a:r>
              <a:rPr lang="en-US" altLang="zh-TW" sz="800" b="0" i="0" dirty="0">
                <a:solidFill>
                  <a:srgbClr val="222222"/>
                </a:solidFill>
                <a:effectLst/>
              </a:rPr>
              <a:t> 71.1 (2018): 241-256.</a:t>
            </a:r>
            <a:endParaRPr lang="zh-TW" altLang="en-US" sz="800" dirty="0"/>
          </a:p>
        </p:txBody>
      </p:sp>
      <p:pic>
        <p:nvPicPr>
          <p:cNvPr id="10" name="圖片 9">
            <a:extLst>
              <a:ext uri="{FF2B5EF4-FFF2-40B4-BE49-F238E27FC236}">
                <a16:creationId xmlns:a16="http://schemas.microsoft.com/office/drawing/2014/main" id="{7C1E3FCB-9461-4CE1-B7C3-EE8E1E239BB2}"/>
              </a:ext>
            </a:extLst>
          </p:cNvPr>
          <p:cNvPicPr>
            <a:picLocks noChangeAspect="1"/>
          </p:cNvPicPr>
          <p:nvPr/>
        </p:nvPicPr>
        <p:blipFill rotWithShape="1">
          <a:blip r:embed="rId4">
            <a:extLst>
              <a:ext uri="{28A0092B-C50C-407E-A947-70E740481C1C}">
                <a14:useLocalDpi xmlns:a14="http://schemas.microsoft.com/office/drawing/2010/main" val="0"/>
              </a:ext>
            </a:extLst>
          </a:blip>
          <a:srcRect t="12415" b="12415"/>
          <a:stretch/>
        </p:blipFill>
        <p:spPr>
          <a:xfrm>
            <a:off x="3388348" y="2064669"/>
            <a:ext cx="2543530" cy="1448998"/>
          </a:xfrm>
          <a:prstGeom prst="rect">
            <a:avLst/>
          </a:prstGeom>
        </p:spPr>
      </p:pic>
      <p:sp>
        <p:nvSpPr>
          <p:cNvPr id="13" name="文字方塊 12">
            <a:extLst>
              <a:ext uri="{FF2B5EF4-FFF2-40B4-BE49-F238E27FC236}">
                <a16:creationId xmlns:a16="http://schemas.microsoft.com/office/drawing/2014/main" id="{472D2CF7-188E-4F3D-BF2B-4ED12BA170CC}"/>
              </a:ext>
            </a:extLst>
          </p:cNvPr>
          <p:cNvSpPr txBox="1"/>
          <p:nvPr/>
        </p:nvSpPr>
        <p:spPr>
          <a:xfrm>
            <a:off x="5343846" y="526066"/>
            <a:ext cx="3631136" cy="830997"/>
          </a:xfrm>
          <a:prstGeom prst="rect">
            <a:avLst/>
          </a:prstGeom>
          <a:noFill/>
        </p:spPr>
        <p:txBody>
          <a:bodyPr wrap="square" rtlCol="0">
            <a:spAutoFit/>
          </a:bodyPr>
          <a:lstStyle/>
          <a:p>
            <a:pPr marR="0"/>
            <a:r>
              <a:rPr lang="en-US" altLang="zh-TW" sz="800" dirty="0"/>
              <a:t>[2]</a:t>
            </a:r>
            <a:r>
              <a:rPr lang="zh-TW" altLang="en-US" sz="800" dirty="0"/>
              <a:t> </a:t>
            </a:r>
            <a:r>
              <a:rPr lang="en-US" altLang="zh-TW" sz="800" dirty="0"/>
              <a:t>Wu, C.-H. and K.-Y. Chan (2024). "Developing a dynamic obstacle avoidance system for autonomous mobile robots using Bayesian optimization and object tracking: Implementation and testing." </a:t>
            </a:r>
            <a:r>
              <a:rPr lang="en-US" altLang="zh-TW" sz="800" u="sng" dirty="0"/>
              <a:t>Proceedings of the Institution of Mechanical Engineers, Part C: Journal of Mechanical Engineering Science </a:t>
            </a:r>
            <a:r>
              <a:rPr lang="en-US" altLang="zh-TW" sz="800" b="1" u="sng" dirty="0"/>
              <a:t>238(9): 4007-4022.</a:t>
            </a:r>
          </a:p>
          <a:p>
            <a:pPr marR="0"/>
            <a:r>
              <a:rPr lang="zh-TW" altLang="en-US" sz="800" dirty="0"/>
              <a:t>	</a:t>
            </a:r>
          </a:p>
        </p:txBody>
      </p:sp>
      <p:sp>
        <p:nvSpPr>
          <p:cNvPr id="12" name="文字方塊 11">
            <a:extLst>
              <a:ext uri="{FF2B5EF4-FFF2-40B4-BE49-F238E27FC236}">
                <a16:creationId xmlns:a16="http://schemas.microsoft.com/office/drawing/2014/main" id="{5557EBE6-8025-4555-A80C-8B4CFD6A1FFC}"/>
              </a:ext>
            </a:extLst>
          </p:cNvPr>
          <p:cNvSpPr txBox="1"/>
          <p:nvPr/>
        </p:nvSpPr>
        <p:spPr>
          <a:xfrm>
            <a:off x="471160" y="3290500"/>
            <a:ext cx="516468" cy="276999"/>
          </a:xfrm>
          <a:prstGeom prst="rect">
            <a:avLst/>
          </a:prstGeom>
          <a:noFill/>
        </p:spPr>
        <p:txBody>
          <a:bodyPr wrap="square" rtlCol="0">
            <a:spAutoFit/>
          </a:bodyPr>
          <a:lstStyle/>
          <a:p>
            <a:r>
              <a:rPr lang="en-US" altLang="zh-TW" sz="1200" dirty="0"/>
              <a:t>[1]</a:t>
            </a:r>
            <a:endParaRPr lang="zh-TW" altLang="en-US" sz="1200" dirty="0"/>
          </a:p>
        </p:txBody>
      </p:sp>
      <p:sp>
        <p:nvSpPr>
          <p:cNvPr id="15" name="文字方塊 14">
            <a:extLst>
              <a:ext uri="{FF2B5EF4-FFF2-40B4-BE49-F238E27FC236}">
                <a16:creationId xmlns:a16="http://schemas.microsoft.com/office/drawing/2014/main" id="{3DFD75D5-FCB0-4A0C-A87B-72E9FF11A472}"/>
              </a:ext>
            </a:extLst>
          </p:cNvPr>
          <p:cNvSpPr txBox="1"/>
          <p:nvPr/>
        </p:nvSpPr>
        <p:spPr>
          <a:xfrm>
            <a:off x="3317766" y="3482116"/>
            <a:ext cx="516468" cy="276999"/>
          </a:xfrm>
          <a:prstGeom prst="rect">
            <a:avLst/>
          </a:prstGeom>
          <a:noFill/>
        </p:spPr>
        <p:txBody>
          <a:bodyPr wrap="square" rtlCol="0">
            <a:spAutoFit/>
          </a:bodyPr>
          <a:lstStyle/>
          <a:p>
            <a:r>
              <a:rPr lang="en-US" altLang="zh-TW" sz="1200" dirty="0"/>
              <a:t>[2]</a:t>
            </a:r>
            <a:endParaRPr lang="zh-TW" altLang="en-US" sz="1200" dirty="0"/>
          </a:p>
        </p:txBody>
      </p:sp>
      <p:pic>
        <p:nvPicPr>
          <p:cNvPr id="19" name="圖片 18">
            <a:extLst>
              <a:ext uri="{FF2B5EF4-FFF2-40B4-BE49-F238E27FC236}">
                <a16:creationId xmlns:a16="http://schemas.microsoft.com/office/drawing/2014/main" id="{947E2553-E9F8-49E7-98DE-D2226201DEA4}"/>
              </a:ext>
            </a:extLst>
          </p:cNvPr>
          <p:cNvPicPr>
            <a:picLocks noChangeAspect="1"/>
          </p:cNvPicPr>
          <p:nvPr/>
        </p:nvPicPr>
        <p:blipFill>
          <a:blip r:embed="rId5"/>
          <a:stretch>
            <a:fillRect/>
          </a:stretch>
        </p:blipFill>
        <p:spPr>
          <a:xfrm>
            <a:off x="6484678" y="1881914"/>
            <a:ext cx="2202122" cy="2027504"/>
          </a:xfrm>
          <a:prstGeom prst="rect">
            <a:avLst/>
          </a:prstGeom>
        </p:spPr>
      </p:pic>
      <p:pic>
        <p:nvPicPr>
          <p:cNvPr id="21" name="圖片 20">
            <a:extLst>
              <a:ext uri="{FF2B5EF4-FFF2-40B4-BE49-F238E27FC236}">
                <a16:creationId xmlns:a16="http://schemas.microsoft.com/office/drawing/2014/main" id="{60BCF3EE-B059-422F-AEB6-62BD79348582}"/>
              </a:ext>
            </a:extLst>
          </p:cNvPr>
          <p:cNvPicPr>
            <a:picLocks noChangeAspect="1"/>
          </p:cNvPicPr>
          <p:nvPr/>
        </p:nvPicPr>
        <p:blipFill>
          <a:blip r:embed="rId6"/>
          <a:stretch>
            <a:fillRect/>
          </a:stretch>
        </p:blipFill>
        <p:spPr>
          <a:xfrm>
            <a:off x="9351604" y="1949123"/>
            <a:ext cx="2155586" cy="1680089"/>
          </a:xfrm>
          <a:prstGeom prst="rect">
            <a:avLst/>
          </a:prstGeom>
        </p:spPr>
      </p:pic>
      <p:sp>
        <p:nvSpPr>
          <p:cNvPr id="22" name="文字方塊 21">
            <a:extLst>
              <a:ext uri="{FF2B5EF4-FFF2-40B4-BE49-F238E27FC236}">
                <a16:creationId xmlns:a16="http://schemas.microsoft.com/office/drawing/2014/main" id="{14B47C9A-EFFE-40D2-BDF0-1996D7A314D8}"/>
              </a:ext>
            </a:extLst>
          </p:cNvPr>
          <p:cNvSpPr txBox="1"/>
          <p:nvPr/>
        </p:nvSpPr>
        <p:spPr>
          <a:xfrm>
            <a:off x="9348093" y="3315358"/>
            <a:ext cx="516468" cy="276999"/>
          </a:xfrm>
          <a:prstGeom prst="rect">
            <a:avLst/>
          </a:prstGeom>
          <a:noFill/>
        </p:spPr>
        <p:txBody>
          <a:bodyPr wrap="square" rtlCol="0">
            <a:spAutoFit/>
          </a:bodyPr>
          <a:lstStyle/>
          <a:p>
            <a:r>
              <a:rPr lang="en-US" altLang="zh-TW" sz="1200" dirty="0"/>
              <a:t>[3]</a:t>
            </a:r>
            <a:endParaRPr lang="zh-TW" altLang="en-US" sz="1200" dirty="0"/>
          </a:p>
        </p:txBody>
      </p:sp>
      <p:sp>
        <p:nvSpPr>
          <p:cNvPr id="23" name="文字方塊 22">
            <a:extLst>
              <a:ext uri="{FF2B5EF4-FFF2-40B4-BE49-F238E27FC236}">
                <a16:creationId xmlns:a16="http://schemas.microsoft.com/office/drawing/2014/main" id="{F3377D53-AE14-49CF-BD7F-6838C04ECFD7}"/>
              </a:ext>
            </a:extLst>
          </p:cNvPr>
          <p:cNvSpPr txBox="1"/>
          <p:nvPr/>
        </p:nvSpPr>
        <p:spPr>
          <a:xfrm>
            <a:off x="8915229" y="81985"/>
            <a:ext cx="3028336" cy="830997"/>
          </a:xfrm>
          <a:prstGeom prst="rect">
            <a:avLst/>
          </a:prstGeom>
          <a:noFill/>
        </p:spPr>
        <p:txBody>
          <a:bodyPr wrap="square" rtlCol="0">
            <a:spAutoFit/>
          </a:bodyPr>
          <a:lstStyle/>
          <a:p>
            <a:pPr marR="0"/>
            <a:r>
              <a:rPr lang="en-US" altLang="zh-TW" sz="800" b="0" i="0" dirty="0">
                <a:solidFill>
                  <a:srgbClr val="222222"/>
                </a:solidFill>
                <a:effectLst/>
              </a:rPr>
              <a:t>[3]</a:t>
            </a:r>
            <a:r>
              <a:rPr lang="en-US" altLang="zh-TW" sz="800" dirty="0"/>
              <a:t> Du Toit, N. E. and J. W. Burdick (2010). </a:t>
            </a:r>
            <a:r>
              <a:rPr lang="en-US" altLang="zh-TW" sz="800" u="sng" dirty="0"/>
              <a:t>Robotic motion planning in dynamic, cluttered, uncertain environments. 2010 IEEE International Conference on Robotics and Automation, IEEE.</a:t>
            </a:r>
          </a:p>
          <a:p>
            <a:pPr marR="0"/>
            <a:r>
              <a:rPr lang="zh-TW" altLang="en-US" sz="800" dirty="0"/>
              <a:t>	</a:t>
            </a:r>
          </a:p>
          <a:p>
            <a:endParaRPr lang="zh-TW" altLang="en-US" sz="800" dirty="0"/>
          </a:p>
        </p:txBody>
      </p:sp>
      <p:sp>
        <p:nvSpPr>
          <p:cNvPr id="8" name="矩形 7">
            <a:extLst>
              <a:ext uri="{FF2B5EF4-FFF2-40B4-BE49-F238E27FC236}">
                <a16:creationId xmlns:a16="http://schemas.microsoft.com/office/drawing/2014/main" id="{02CD7D5B-31CA-4DAD-AE2F-181EBB3FD129}"/>
              </a:ext>
            </a:extLst>
          </p:cNvPr>
          <p:cNvSpPr/>
          <p:nvPr/>
        </p:nvSpPr>
        <p:spPr>
          <a:xfrm>
            <a:off x="3259824" y="1236132"/>
            <a:ext cx="2836176" cy="38201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F49C7AA-90BF-4E1C-B296-33F9EE5D12E9}"/>
              </a:ext>
            </a:extLst>
          </p:cNvPr>
          <p:cNvSpPr/>
          <p:nvPr/>
        </p:nvSpPr>
        <p:spPr>
          <a:xfrm>
            <a:off x="6096000" y="1236132"/>
            <a:ext cx="5715158" cy="3820161"/>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上 17">
            <a:extLst>
              <a:ext uri="{FF2B5EF4-FFF2-40B4-BE49-F238E27FC236}">
                <a16:creationId xmlns:a16="http://schemas.microsoft.com/office/drawing/2014/main" id="{A8096594-7996-4976-A658-A25792832FCC}"/>
              </a:ext>
            </a:extLst>
          </p:cNvPr>
          <p:cNvSpPr/>
          <p:nvPr/>
        </p:nvSpPr>
        <p:spPr>
          <a:xfrm>
            <a:off x="4535422" y="5070671"/>
            <a:ext cx="249382" cy="207744"/>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9E0247E4-E48B-4C12-9AA6-8DC31E1F79C8}"/>
              </a:ext>
            </a:extLst>
          </p:cNvPr>
          <p:cNvSpPr/>
          <p:nvPr/>
        </p:nvSpPr>
        <p:spPr>
          <a:xfrm>
            <a:off x="3468850" y="5292794"/>
            <a:ext cx="2418124" cy="703654"/>
          </a:xfrm>
          <a:prstGeom prst="roundRect">
            <a:avLst/>
          </a:prstGeom>
          <a:ln w="38100">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altLang="zh-TW" dirty="0">
                <a:solidFill>
                  <a:schemeClr val="tx1"/>
                </a:solidFill>
              </a:rPr>
              <a:t>former lab members’ research</a:t>
            </a:r>
            <a:endParaRPr lang="zh-TW" altLang="en-US" dirty="0">
              <a:solidFill>
                <a:schemeClr val="tx1"/>
              </a:solidFill>
            </a:endParaRPr>
          </a:p>
          <a:p>
            <a:pPr algn="ctr"/>
            <a:endParaRPr lang="zh-TW" altLang="en-US" dirty="0"/>
          </a:p>
        </p:txBody>
      </p:sp>
      <p:sp>
        <p:nvSpPr>
          <p:cNvPr id="24" name="箭號: 向上 23">
            <a:extLst>
              <a:ext uri="{FF2B5EF4-FFF2-40B4-BE49-F238E27FC236}">
                <a16:creationId xmlns:a16="http://schemas.microsoft.com/office/drawing/2014/main" id="{57A07E09-73D1-43D5-B3AA-3BD77517B541}"/>
              </a:ext>
            </a:extLst>
          </p:cNvPr>
          <p:cNvSpPr/>
          <p:nvPr/>
        </p:nvSpPr>
        <p:spPr>
          <a:xfrm>
            <a:off x="8832310" y="5093466"/>
            <a:ext cx="249382" cy="207744"/>
          </a:xfrm>
          <a:prstGeom prst="upArrow">
            <a:avLst/>
          </a:prstGeom>
          <a:ln w="9525">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2237646F-BD98-40C7-8E69-1EE156A8CFFA}"/>
              </a:ext>
            </a:extLst>
          </p:cNvPr>
          <p:cNvSpPr/>
          <p:nvPr/>
        </p:nvSpPr>
        <p:spPr>
          <a:xfrm>
            <a:off x="7143007" y="5315589"/>
            <a:ext cx="3699163" cy="395197"/>
          </a:xfrm>
          <a:prstGeom prst="roundRect">
            <a:avLst/>
          </a:prstGeom>
          <a:ln w="38100">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altLang="zh-TW" dirty="0">
                <a:solidFill>
                  <a:schemeClr val="tx1"/>
                </a:solidFill>
              </a:rPr>
              <a:t>My research want to use</a:t>
            </a:r>
            <a:endParaRPr lang="zh-TW" altLang="en-US" dirty="0">
              <a:solidFill>
                <a:schemeClr val="tx1"/>
              </a:solidFill>
            </a:endParaRPr>
          </a:p>
          <a:p>
            <a:pPr algn="ctr"/>
            <a:endParaRPr lang="zh-TW" altLang="en-US" dirty="0"/>
          </a:p>
        </p:txBody>
      </p:sp>
    </p:spTree>
    <p:extLst>
      <p:ext uri="{BB962C8B-B14F-4D97-AF65-F5344CB8AC3E}">
        <p14:creationId xmlns:p14="http://schemas.microsoft.com/office/powerpoint/2010/main" val="1005951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Introduction of Path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25</a:t>
            </a:fld>
            <a:endParaRPr lang="zh-TW" altLang="en-US" sz="3200" dirty="0">
              <a:solidFill>
                <a:srgbClr val="FFFF00"/>
              </a:solidFill>
            </a:endParaRPr>
          </a:p>
        </p:txBody>
      </p:sp>
      <p:sp>
        <p:nvSpPr>
          <p:cNvPr id="12" name="手繪多邊形: 圖案 11">
            <a:extLst>
              <a:ext uri="{FF2B5EF4-FFF2-40B4-BE49-F238E27FC236}">
                <a16:creationId xmlns:a16="http://schemas.microsoft.com/office/drawing/2014/main" id="{366DC036-B424-4D3E-93F7-3A76CC9828DF}"/>
              </a:ext>
            </a:extLst>
          </p:cNvPr>
          <p:cNvSpPr/>
          <p:nvPr/>
        </p:nvSpPr>
        <p:spPr>
          <a:xfrm>
            <a:off x="1149831" y="1846858"/>
            <a:ext cx="2616422" cy="3500575"/>
          </a:xfrm>
          <a:custGeom>
            <a:avLst/>
            <a:gdLst>
              <a:gd name="connsiteX0" fmla="*/ 0 w 2108200"/>
              <a:gd name="connsiteY0" fmla="*/ 1811866 h 1811866"/>
              <a:gd name="connsiteX1" fmla="*/ 330200 w 2108200"/>
              <a:gd name="connsiteY1" fmla="*/ 330200 h 1811866"/>
              <a:gd name="connsiteX2" fmla="*/ 931333 w 2108200"/>
              <a:gd name="connsiteY2" fmla="*/ 1549400 h 1811866"/>
              <a:gd name="connsiteX3" fmla="*/ 2108200 w 2108200"/>
              <a:gd name="connsiteY3" fmla="*/ 0 h 1811866"/>
            </a:gdLst>
            <a:ahLst/>
            <a:cxnLst>
              <a:cxn ang="0">
                <a:pos x="connsiteX0" y="connsiteY0"/>
              </a:cxn>
              <a:cxn ang="0">
                <a:pos x="connsiteX1" y="connsiteY1"/>
              </a:cxn>
              <a:cxn ang="0">
                <a:pos x="connsiteX2" y="connsiteY2"/>
              </a:cxn>
              <a:cxn ang="0">
                <a:pos x="connsiteX3" y="connsiteY3"/>
              </a:cxn>
            </a:cxnLst>
            <a:rect l="l" t="t" r="r" b="b"/>
            <a:pathLst>
              <a:path w="2108200" h="1811866">
                <a:moveTo>
                  <a:pt x="0" y="1811866"/>
                </a:moveTo>
                <a:cubicBezTo>
                  <a:pt x="87489" y="1092905"/>
                  <a:pt x="174978" y="373944"/>
                  <a:pt x="330200" y="330200"/>
                </a:cubicBezTo>
                <a:cubicBezTo>
                  <a:pt x="485422" y="286456"/>
                  <a:pt x="635000" y="1604433"/>
                  <a:pt x="931333" y="1549400"/>
                </a:cubicBezTo>
                <a:cubicBezTo>
                  <a:pt x="1227666" y="1494367"/>
                  <a:pt x="1667933" y="747183"/>
                  <a:pt x="2108200" y="0"/>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0E3802AD-0496-4571-87C9-FD14951A58D2}"/>
              </a:ext>
            </a:extLst>
          </p:cNvPr>
          <p:cNvSpPr/>
          <p:nvPr/>
        </p:nvSpPr>
        <p:spPr>
          <a:xfrm>
            <a:off x="3586253" y="1634348"/>
            <a:ext cx="360000" cy="36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pic>
        <p:nvPicPr>
          <p:cNvPr id="10" name="圖片 9">
            <a:extLst>
              <a:ext uri="{FF2B5EF4-FFF2-40B4-BE49-F238E27FC236}">
                <a16:creationId xmlns:a16="http://schemas.microsoft.com/office/drawing/2014/main" id="{BEE7CEBA-467D-4F4A-840E-96D346ACE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39" y="4283108"/>
            <a:ext cx="1052311" cy="1052311"/>
          </a:xfrm>
          <a:prstGeom prst="rect">
            <a:avLst/>
          </a:prstGeom>
        </p:spPr>
      </p:pic>
      <p:sp>
        <p:nvSpPr>
          <p:cNvPr id="14" name="橢圓 13">
            <a:extLst>
              <a:ext uri="{FF2B5EF4-FFF2-40B4-BE49-F238E27FC236}">
                <a16:creationId xmlns:a16="http://schemas.microsoft.com/office/drawing/2014/main" id="{1C4CCA07-3369-4344-A52F-4076AEC42568}"/>
              </a:ext>
            </a:extLst>
          </p:cNvPr>
          <p:cNvSpPr/>
          <p:nvPr/>
        </p:nvSpPr>
        <p:spPr>
          <a:xfrm>
            <a:off x="939375" y="5155419"/>
            <a:ext cx="360000" cy="36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a:t>
            </a:r>
            <a:endParaRPr lang="zh-TW" altLang="en-US" dirty="0"/>
          </a:p>
        </p:txBody>
      </p:sp>
      <p:sp>
        <p:nvSpPr>
          <p:cNvPr id="16" name="等腰三角形 15">
            <a:extLst>
              <a:ext uri="{FF2B5EF4-FFF2-40B4-BE49-F238E27FC236}">
                <a16:creationId xmlns:a16="http://schemas.microsoft.com/office/drawing/2014/main" id="{9E4ACEDA-C68E-4A32-B63C-BE3414A5FCA1}"/>
              </a:ext>
            </a:extLst>
          </p:cNvPr>
          <p:cNvSpPr/>
          <p:nvPr/>
        </p:nvSpPr>
        <p:spPr>
          <a:xfrm>
            <a:off x="1470159" y="3101660"/>
            <a:ext cx="245182" cy="1288058"/>
          </a:xfrm>
          <a:prstGeom prst="triangle">
            <a:avLst/>
          </a:prstGeom>
          <a:solidFill>
            <a:srgbClr val="F26E6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等腰三角形 16">
            <a:extLst>
              <a:ext uri="{FF2B5EF4-FFF2-40B4-BE49-F238E27FC236}">
                <a16:creationId xmlns:a16="http://schemas.microsoft.com/office/drawing/2014/main" id="{09968664-F94D-47DC-876E-6F26C932D930}"/>
              </a:ext>
            </a:extLst>
          </p:cNvPr>
          <p:cNvSpPr/>
          <p:nvPr/>
        </p:nvSpPr>
        <p:spPr>
          <a:xfrm rot="11260378">
            <a:off x="1833883" y="2395694"/>
            <a:ext cx="1248319" cy="2066611"/>
          </a:xfrm>
          <a:prstGeom prst="triangle">
            <a:avLst/>
          </a:prstGeom>
          <a:solidFill>
            <a:srgbClr val="F26E6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內容版面配置區 11">
            <a:extLst>
              <a:ext uri="{FF2B5EF4-FFF2-40B4-BE49-F238E27FC236}">
                <a16:creationId xmlns:a16="http://schemas.microsoft.com/office/drawing/2014/main" id="{B846259E-5A92-473C-B3D6-5B2CE37AC87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8629" t="6839" r="25185" b="10504"/>
          <a:stretch/>
        </p:blipFill>
        <p:spPr>
          <a:xfrm>
            <a:off x="4555645" y="1783032"/>
            <a:ext cx="3288359" cy="3291933"/>
          </a:xfrm>
        </p:spPr>
      </p:pic>
      <p:pic>
        <p:nvPicPr>
          <p:cNvPr id="20" name="圖片 19">
            <a:extLst>
              <a:ext uri="{FF2B5EF4-FFF2-40B4-BE49-F238E27FC236}">
                <a16:creationId xmlns:a16="http://schemas.microsoft.com/office/drawing/2014/main" id="{2C8C1B92-B2EB-4BDD-8E81-7B8C0A412AAA}"/>
              </a:ext>
            </a:extLst>
          </p:cNvPr>
          <p:cNvPicPr>
            <a:picLocks noChangeAspect="1"/>
          </p:cNvPicPr>
          <p:nvPr/>
        </p:nvPicPr>
        <p:blipFill rotWithShape="1">
          <a:blip r:embed="rId4"/>
          <a:srcRect l="23789" t="5544" r="24127" b="1494"/>
          <a:stretch/>
        </p:blipFill>
        <p:spPr>
          <a:xfrm>
            <a:off x="8262117" y="1783032"/>
            <a:ext cx="3451519" cy="3226365"/>
          </a:xfrm>
          <a:prstGeom prst="rect">
            <a:avLst/>
          </a:prstGeom>
        </p:spPr>
      </p:pic>
      <p:sp>
        <p:nvSpPr>
          <p:cNvPr id="21" name="文字方塊 20">
            <a:extLst>
              <a:ext uri="{FF2B5EF4-FFF2-40B4-BE49-F238E27FC236}">
                <a16:creationId xmlns:a16="http://schemas.microsoft.com/office/drawing/2014/main" id="{79475756-816F-402D-9178-7FBFB4A9207F}"/>
              </a:ext>
            </a:extLst>
          </p:cNvPr>
          <p:cNvSpPr txBox="1"/>
          <p:nvPr/>
        </p:nvSpPr>
        <p:spPr>
          <a:xfrm>
            <a:off x="4555645" y="5074965"/>
            <a:ext cx="3288359" cy="369332"/>
          </a:xfrm>
          <a:prstGeom prst="rect">
            <a:avLst/>
          </a:prstGeom>
          <a:noFill/>
        </p:spPr>
        <p:txBody>
          <a:bodyPr wrap="square" rtlCol="0">
            <a:spAutoFit/>
          </a:bodyPr>
          <a:lstStyle/>
          <a:p>
            <a:r>
              <a:rPr lang="en-US" altLang="zh-TW" dirty="0"/>
              <a:t>Global Planning</a:t>
            </a:r>
            <a:endParaRPr lang="zh-TW" altLang="en-US" dirty="0"/>
          </a:p>
        </p:txBody>
      </p:sp>
      <p:sp>
        <p:nvSpPr>
          <p:cNvPr id="22" name="文字方塊 21">
            <a:extLst>
              <a:ext uri="{FF2B5EF4-FFF2-40B4-BE49-F238E27FC236}">
                <a16:creationId xmlns:a16="http://schemas.microsoft.com/office/drawing/2014/main" id="{FFC04C07-37C1-49AD-BDED-354C5F233222}"/>
              </a:ext>
            </a:extLst>
          </p:cNvPr>
          <p:cNvSpPr txBox="1"/>
          <p:nvPr/>
        </p:nvSpPr>
        <p:spPr>
          <a:xfrm>
            <a:off x="8262117" y="5042699"/>
            <a:ext cx="3288359" cy="369332"/>
          </a:xfrm>
          <a:prstGeom prst="rect">
            <a:avLst/>
          </a:prstGeom>
          <a:noFill/>
        </p:spPr>
        <p:txBody>
          <a:bodyPr wrap="square" rtlCol="0">
            <a:spAutoFit/>
          </a:bodyPr>
          <a:lstStyle/>
          <a:p>
            <a:r>
              <a:rPr lang="en-US" altLang="zh-TW"/>
              <a:t>Local </a:t>
            </a:r>
            <a:r>
              <a:rPr lang="en-US" altLang="zh-TW" dirty="0"/>
              <a:t>Planning</a:t>
            </a:r>
            <a:endParaRPr lang="zh-TW" altLang="en-US" dirty="0"/>
          </a:p>
        </p:txBody>
      </p:sp>
    </p:spTree>
    <p:extLst>
      <p:ext uri="{BB962C8B-B14F-4D97-AF65-F5344CB8AC3E}">
        <p14:creationId xmlns:p14="http://schemas.microsoft.com/office/powerpoint/2010/main" val="2874713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26</a:t>
            </a:fld>
            <a:endParaRPr lang="zh-TW" altLang="en-US" sz="32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Conventional VO method</a:t>
            </a:r>
            <a:endParaRPr lang="zh-TW" altLang="en-US" dirty="0"/>
          </a:p>
        </p:txBody>
      </p:sp>
      <p:sp>
        <p:nvSpPr>
          <p:cNvPr id="12" name="橢圓 11">
            <a:extLst>
              <a:ext uri="{FF2B5EF4-FFF2-40B4-BE49-F238E27FC236}">
                <a16:creationId xmlns:a16="http://schemas.microsoft.com/office/drawing/2014/main" id="{E3EA5AD4-9FC7-4DCC-9F7C-8257BF059B20}"/>
              </a:ext>
            </a:extLst>
          </p:cNvPr>
          <p:cNvSpPr/>
          <p:nvPr/>
        </p:nvSpPr>
        <p:spPr>
          <a:xfrm>
            <a:off x="1184564" y="2389908"/>
            <a:ext cx="396000" cy="39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單箭頭接點 13">
            <a:extLst>
              <a:ext uri="{FF2B5EF4-FFF2-40B4-BE49-F238E27FC236}">
                <a16:creationId xmlns:a16="http://schemas.microsoft.com/office/drawing/2014/main" id="{5BFF2D34-C77A-4F94-8E88-DF97C79208FC}"/>
              </a:ext>
            </a:extLst>
          </p:cNvPr>
          <p:cNvCxnSpPr>
            <a:cxnSpLocks/>
            <a:stCxn id="12" idx="5"/>
          </p:cNvCxnSpPr>
          <p:nvPr/>
        </p:nvCxnSpPr>
        <p:spPr>
          <a:xfrm>
            <a:off x="1522571" y="2727915"/>
            <a:ext cx="292374" cy="340867"/>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橢圓 39">
            <a:extLst>
              <a:ext uri="{FF2B5EF4-FFF2-40B4-BE49-F238E27FC236}">
                <a16:creationId xmlns:a16="http://schemas.microsoft.com/office/drawing/2014/main" id="{6F76CF64-877C-412C-8677-BE080283705A}"/>
              </a:ext>
            </a:extLst>
          </p:cNvPr>
          <p:cNvSpPr/>
          <p:nvPr/>
        </p:nvSpPr>
        <p:spPr>
          <a:xfrm>
            <a:off x="1748023" y="3033000"/>
            <a:ext cx="396000" cy="39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單箭頭接點 40">
            <a:extLst>
              <a:ext uri="{FF2B5EF4-FFF2-40B4-BE49-F238E27FC236}">
                <a16:creationId xmlns:a16="http://schemas.microsoft.com/office/drawing/2014/main" id="{A41445A4-B18D-44F6-8171-E9EE93B87D2C}"/>
              </a:ext>
            </a:extLst>
          </p:cNvPr>
          <p:cNvCxnSpPr>
            <a:cxnSpLocks/>
            <a:stCxn id="40" idx="5"/>
          </p:cNvCxnSpPr>
          <p:nvPr/>
        </p:nvCxnSpPr>
        <p:spPr>
          <a:xfrm>
            <a:off x="2086030" y="3371007"/>
            <a:ext cx="283445" cy="418211"/>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6548F3A3-B02A-4D20-979E-1F96BB1B2C02}"/>
              </a:ext>
            </a:extLst>
          </p:cNvPr>
          <p:cNvSpPr txBox="1"/>
          <p:nvPr/>
        </p:nvSpPr>
        <p:spPr>
          <a:xfrm>
            <a:off x="1668758" y="1626441"/>
            <a:ext cx="783819" cy="369332"/>
          </a:xfrm>
          <a:prstGeom prst="rect">
            <a:avLst/>
          </a:prstGeom>
          <a:noFill/>
        </p:spPr>
        <p:txBody>
          <a:bodyPr wrap="square" rtlCol="0">
            <a:spAutoFit/>
          </a:bodyPr>
          <a:lstStyle/>
          <a:p>
            <a:r>
              <a:rPr lang="en-US" altLang="zh-TW" dirty="0"/>
              <a:t>robot</a:t>
            </a:r>
            <a:endParaRPr lang="zh-TW" altLang="en-US" dirty="0"/>
          </a:p>
        </p:txBody>
      </p:sp>
      <p:cxnSp>
        <p:nvCxnSpPr>
          <p:cNvPr id="25" name="直線接點 24">
            <a:extLst>
              <a:ext uri="{FF2B5EF4-FFF2-40B4-BE49-F238E27FC236}">
                <a16:creationId xmlns:a16="http://schemas.microsoft.com/office/drawing/2014/main" id="{4457DC8E-FD3E-486A-BF36-385FE8C67BFC}"/>
              </a:ext>
            </a:extLst>
          </p:cNvPr>
          <p:cNvCxnSpPr>
            <a:cxnSpLocks/>
            <a:stCxn id="22" idx="2"/>
            <a:endCxn id="12" idx="7"/>
          </p:cNvCxnSpPr>
          <p:nvPr/>
        </p:nvCxnSpPr>
        <p:spPr>
          <a:xfrm flipH="1">
            <a:off x="1522571" y="1995773"/>
            <a:ext cx="538097" cy="452128"/>
          </a:xfrm>
          <a:prstGeom prst="line">
            <a:avLst/>
          </a:prstGeom>
        </p:spPr>
        <p:style>
          <a:lnRef idx="1">
            <a:schemeClr val="dk1"/>
          </a:lnRef>
          <a:fillRef idx="0">
            <a:schemeClr val="dk1"/>
          </a:fillRef>
          <a:effectRef idx="0">
            <a:schemeClr val="dk1"/>
          </a:effectRef>
          <a:fontRef idx="minor">
            <a:schemeClr val="tx1"/>
          </a:fontRef>
        </p:style>
      </p:cxnSp>
      <p:sp>
        <p:nvSpPr>
          <p:cNvPr id="32" name="文字方塊 31">
            <a:extLst>
              <a:ext uri="{FF2B5EF4-FFF2-40B4-BE49-F238E27FC236}">
                <a16:creationId xmlns:a16="http://schemas.microsoft.com/office/drawing/2014/main" id="{6A49F5FA-9B10-44D5-AAC9-34E5DC657918}"/>
              </a:ext>
            </a:extLst>
          </p:cNvPr>
          <p:cNvSpPr txBox="1"/>
          <p:nvPr/>
        </p:nvSpPr>
        <p:spPr>
          <a:xfrm>
            <a:off x="2403908" y="2252017"/>
            <a:ext cx="2138730" cy="646331"/>
          </a:xfrm>
          <a:prstGeom prst="rect">
            <a:avLst/>
          </a:prstGeom>
          <a:noFill/>
        </p:spPr>
        <p:txBody>
          <a:bodyPr wrap="square" rtlCol="0">
            <a:spAutoFit/>
          </a:bodyPr>
          <a:lstStyle/>
          <a:p>
            <a:r>
              <a:rPr lang="en-US" altLang="zh-TW" dirty="0">
                <a:solidFill>
                  <a:schemeClr val="accent5">
                    <a:lumMod val="75000"/>
                  </a:schemeClr>
                </a:solidFill>
              </a:rPr>
              <a:t>Velocity command by VO method</a:t>
            </a:r>
            <a:endParaRPr lang="zh-TW" altLang="en-US" dirty="0">
              <a:solidFill>
                <a:schemeClr val="accent5">
                  <a:lumMod val="75000"/>
                </a:schemeClr>
              </a:solidFill>
            </a:endParaRPr>
          </a:p>
        </p:txBody>
      </p:sp>
      <p:cxnSp>
        <p:nvCxnSpPr>
          <p:cNvPr id="35" name="直線接點 34">
            <a:extLst>
              <a:ext uri="{FF2B5EF4-FFF2-40B4-BE49-F238E27FC236}">
                <a16:creationId xmlns:a16="http://schemas.microsoft.com/office/drawing/2014/main" id="{7C412C4F-AB3A-4763-BD0B-701838C39425}"/>
              </a:ext>
            </a:extLst>
          </p:cNvPr>
          <p:cNvCxnSpPr>
            <a:stCxn id="32" idx="1"/>
          </p:cNvCxnSpPr>
          <p:nvPr/>
        </p:nvCxnSpPr>
        <p:spPr>
          <a:xfrm flipH="1">
            <a:off x="1668758" y="2575183"/>
            <a:ext cx="735150" cy="32316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47250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nodeType="clickEffect">
                                  <p:stCondLst>
                                    <p:cond delay="0"/>
                                  </p:stCondLst>
                                  <p:childTnLst>
                                    <p:animEffect transition="out" filter="wipe(down)">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22" presetClass="exit" presetSubtype="4" fill="hold" grpId="0" nodeType="withEffect">
                                  <p:stCondLst>
                                    <p:cond delay="0"/>
                                  </p:stCondLst>
                                  <p:childTnLst>
                                    <p:animEffect transition="out" filter="wipe(down)">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par>
                                <p:cTn id="27" presetID="22" presetClass="exit" presetSubtype="4" fill="hold" nodeType="withEffect">
                                  <p:stCondLst>
                                    <p:cond delay="0"/>
                                  </p:stCondLst>
                                  <p:childTnLst>
                                    <p:animEffect transition="out" filter="wipe(down)">
                                      <p:cBhvr>
                                        <p:cTn id="28" dur="500"/>
                                        <p:tgtEl>
                                          <p:spTgt spid="35"/>
                                        </p:tgtEl>
                                      </p:cBhvr>
                                    </p:animEffect>
                                    <p:set>
                                      <p:cBhvr>
                                        <p:cTn id="29" dur="1" fill="hold">
                                          <p:stCondLst>
                                            <p:cond delay="499"/>
                                          </p:stCondLst>
                                        </p:cTn>
                                        <p:tgtEl>
                                          <p:spTgt spid="35"/>
                                        </p:tgtEl>
                                        <p:attrNameLst>
                                          <p:attrName>style.visibility</p:attrName>
                                        </p:attrNameLst>
                                      </p:cBhvr>
                                      <p:to>
                                        <p:strVal val="hidden"/>
                                      </p:to>
                                    </p:set>
                                  </p:childTnLst>
                                </p:cTn>
                              </p:par>
                              <p:par>
                                <p:cTn id="30" presetID="22" presetClass="exit" presetSubtype="4" fill="hold" grpId="1" nodeType="withEffect">
                                  <p:stCondLst>
                                    <p:cond delay="0"/>
                                  </p:stCondLst>
                                  <p:childTnLst>
                                    <p:animEffect transition="out" filter="wipe(down)">
                                      <p:cBhvr>
                                        <p:cTn id="31" dur="500"/>
                                        <p:tgtEl>
                                          <p:spTgt spid="32"/>
                                        </p:tgtEl>
                                      </p:cBhvr>
                                    </p:animEffect>
                                    <p:set>
                                      <p:cBhvr>
                                        <p:cTn id="32" dur="1" fill="hold">
                                          <p:stCondLst>
                                            <p:cond delay="499"/>
                                          </p:stCondLst>
                                        </p:cTn>
                                        <p:tgtEl>
                                          <p:spTgt spid="32"/>
                                        </p:tgtEl>
                                        <p:attrNameLst>
                                          <p:attrName>style.visibility</p:attrName>
                                        </p:attrNameLst>
                                      </p:cBhvr>
                                      <p:to>
                                        <p:strVal val="hidden"/>
                                      </p:to>
                                    </p:set>
                                  </p:childTnLst>
                                </p:cTn>
                              </p:par>
                              <p:par>
                                <p:cTn id="33" presetID="22" presetClass="exit" presetSubtype="4" fill="hold" grpId="0" nodeType="withEffect">
                                  <p:stCondLst>
                                    <p:cond delay="0"/>
                                  </p:stCondLst>
                                  <p:childTnLst>
                                    <p:animEffect transition="out" filter="wipe(down)">
                                      <p:cBhvr>
                                        <p:cTn id="34" dur="500"/>
                                        <p:tgtEl>
                                          <p:spTgt spid="22"/>
                                        </p:tgtEl>
                                      </p:cBhvr>
                                    </p:animEffect>
                                    <p:set>
                                      <p:cBhvr>
                                        <p:cTn id="35" dur="1" fill="hold">
                                          <p:stCondLst>
                                            <p:cond delay="499"/>
                                          </p:stCondLst>
                                        </p:cTn>
                                        <p:tgtEl>
                                          <p:spTgt spid="22"/>
                                        </p:tgtEl>
                                        <p:attrNameLst>
                                          <p:attrName>style.visibility</p:attrName>
                                        </p:attrNameLst>
                                      </p:cBhvr>
                                      <p:to>
                                        <p:strVal val="hidden"/>
                                      </p:to>
                                    </p:set>
                                  </p:childTnLst>
                                </p:cTn>
                              </p:par>
                              <p:par>
                                <p:cTn id="36" presetID="22" presetClass="exit" presetSubtype="4" fill="hold" nodeType="withEffect">
                                  <p:stCondLst>
                                    <p:cond delay="0"/>
                                  </p:stCondLst>
                                  <p:childTnLst>
                                    <p:animEffect transition="out" filter="wipe(down)">
                                      <p:cBhvr>
                                        <p:cTn id="37" dur="500"/>
                                        <p:tgtEl>
                                          <p:spTgt spid="25"/>
                                        </p:tgtEl>
                                      </p:cBhvr>
                                    </p:animEffect>
                                    <p:set>
                                      <p:cBhvr>
                                        <p:cTn id="38" dur="1" fill="hold">
                                          <p:stCondLst>
                                            <p:cond delay="499"/>
                                          </p:stCondLst>
                                        </p:cTn>
                                        <p:tgtEl>
                                          <p:spTgt spid="2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0" grpId="0" animBg="1"/>
      <p:bldP spid="22" grpId="0"/>
      <p:bldP spid="32" grpId="0"/>
      <p:bldP spid="3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3F96F038-C4BD-4B8E-B330-4239374F314C}"/>
              </a:ext>
            </a:extLst>
          </p:cNvPr>
          <p:cNvSpPr/>
          <p:nvPr/>
        </p:nvSpPr>
        <p:spPr>
          <a:xfrm>
            <a:off x="1435100" y="2096943"/>
            <a:ext cx="2586567" cy="1354667"/>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圖案 30">
            <a:extLst>
              <a:ext uri="{FF2B5EF4-FFF2-40B4-BE49-F238E27FC236}">
                <a16:creationId xmlns:a16="http://schemas.microsoft.com/office/drawing/2014/main" id="{387A7700-2F0C-47C7-A61C-CB114EED8440}"/>
              </a:ext>
            </a:extLst>
          </p:cNvPr>
          <p:cNvSpPr/>
          <p:nvPr/>
        </p:nvSpPr>
        <p:spPr>
          <a:xfrm>
            <a:off x="3166533" y="2096943"/>
            <a:ext cx="4155017" cy="2423583"/>
          </a:xfrm>
          <a:custGeom>
            <a:avLst/>
            <a:gdLst>
              <a:gd name="connsiteX0" fmla="*/ 1350434 w 4155017"/>
              <a:gd name="connsiteY0" fmla="*/ 0 h 2423583"/>
              <a:gd name="connsiteX1" fmla="*/ 4155017 w 4155017"/>
              <a:gd name="connsiteY1" fmla="*/ 0 h 2423583"/>
              <a:gd name="connsiteX2" fmla="*/ 4152900 w 4155017"/>
              <a:gd name="connsiteY2" fmla="*/ 2419350 h 2423583"/>
              <a:gd name="connsiteX3" fmla="*/ 0 w 4155017"/>
              <a:gd name="connsiteY3" fmla="*/ 2423583 h 2423583"/>
              <a:gd name="connsiteX4" fmla="*/ 8467 w 4155017"/>
              <a:gd name="connsiteY4" fmla="*/ 1394883 h 2423583"/>
              <a:gd name="connsiteX5" fmla="*/ 1352550 w 4155017"/>
              <a:gd name="connsiteY5" fmla="*/ 1397000 h 2423583"/>
              <a:gd name="connsiteX6" fmla="*/ 1350434 w 4155017"/>
              <a:gd name="connsiteY6" fmla="*/ 0 h 242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5017" h="2423583">
                <a:moveTo>
                  <a:pt x="1350434" y="0"/>
                </a:moveTo>
                <a:lnTo>
                  <a:pt x="4155017" y="0"/>
                </a:lnTo>
                <a:cubicBezTo>
                  <a:pt x="4154311" y="806450"/>
                  <a:pt x="4153606" y="1612900"/>
                  <a:pt x="4152900" y="2419350"/>
                </a:cubicBezTo>
                <a:lnTo>
                  <a:pt x="0" y="2423583"/>
                </a:lnTo>
                <a:cubicBezTo>
                  <a:pt x="2822" y="2080683"/>
                  <a:pt x="5645" y="1737783"/>
                  <a:pt x="8467" y="1394883"/>
                </a:cubicBezTo>
                <a:lnTo>
                  <a:pt x="1352550" y="1397000"/>
                </a:lnTo>
                <a:cubicBezTo>
                  <a:pt x="1351845" y="931333"/>
                  <a:pt x="1351139" y="465667"/>
                  <a:pt x="1350434" y="0"/>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Structure of proposed method</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27</a:t>
            </a:fld>
            <a:endParaRPr lang="zh-TW" altLang="en-US" sz="3200" dirty="0">
              <a:solidFill>
                <a:srgbClr val="FFFF00"/>
              </a:solidFill>
            </a:endParaRPr>
          </a:p>
        </p:txBody>
      </p:sp>
      <p:pic>
        <p:nvPicPr>
          <p:cNvPr id="17" name="圖片 16">
            <a:extLst>
              <a:ext uri="{FF2B5EF4-FFF2-40B4-BE49-F238E27FC236}">
                <a16:creationId xmlns:a16="http://schemas.microsoft.com/office/drawing/2014/main" id="{F053A115-20A1-4AA1-B3B3-00F470E6FA27}"/>
              </a:ext>
            </a:extLst>
          </p:cNvPr>
          <p:cNvPicPr>
            <a:picLocks noChangeAspect="1"/>
          </p:cNvPicPr>
          <p:nvPr/>
        </p:nvPicPr>
        <p:blipFill>
          <a:blip r:embed="rId3"/>
          <a:stretch>
            <a:fillRect/>
          </a:stretch>
        </p:blipFill>
        <p:spPr>
          <a:xfrm>
            <a:off x="0" y="2209563"/>
            <a:ext cx="12192000" cy="2644959"/>
          </a:xfrm>
          <a:prstGeom prst="rect">
            <a:avLst/>
          </a:prstGeom>
        </p:spPr>
      </p:pic>
      <p:sp>
        <p:nvSpPr>
          <p:cNvPr id="33" name="文字方塊 32">
            <a:extLst>
              <a:ext uri="{FF2B5EF4-FFF2-40B4-BE49-F238E27FC236}">
                <a16:creationId xmlns:a16="http://schemas.microsoft.com/office/drawing/2014/main" id="{F00D4B40-D917-4D77-B1DE-900A917AA48A}"/>
              </a:ext>
            </a:extLst>
          </p:cNvPr>
          <p:cNvSpPr txBox="1"/>
          <p:nvPr/>
        </p:nvSpPr>
        <p:spPr>
          <a:xfrm>
            <a:off x="1841680" y="1703243"/>
            <a:ext cx="1871353" cy="369332"/>
          </a:xfrm>
          <a:prstGeom prst="rect">
            <a:avLst/>
          </a:prstGeom>
          <a:noFill/>
        </p:spPr>
        <p:txBody>
          <a:bodyPr wrap="square" rtlCol="0">
            <a:spAutoFit/>
          </a:bodyPr>
          <a:lstStyle/>
          <a:p>
            <a:r>
              <a:rPr lang="en-US" altLang="zh-TW" b="1" dirty="0">
                <a:solidFill>
                  <a:schemeClr val="accent3">
                    <a:lumMod val="75000"/>
                  </a:schemeClr>
                </a:solidFill>
              </a:rPr>
              <a:t>Prediction step</a:t>
            </a:r>
            <a:endParaRPr lang="zh-TW" altLang="en-US" b="1" dirty="0">
              <a:solidFill>
                <a:schemeClr val="accent3">
                  <a:lumMod val="75000"/>
                </a:schemeClr>
              </a:solidFill>
            </a:endParaRPr>
          </a:p>
        </p:txBody>
      </p:sp>
      <p:sp>
        <p:nvSpPr>
          <p:cNvPr id="34" name="文字方塊 33">
            <a:extLst>
              <a:ext uri="{FF2B5EF4-FFF2-40B4-BE49-F238E27FC236}">
                <a16:creationId xmlns:a16="http://schemas.microsoft.com/office/drawing/2014/main" id="{4C3FB129-3807-4820-A57D-BDE5C0CE6BC3}"/>
              </a:ext>
            </a:extLst>
          </p:cNvPr>
          <p:cNvSpPr txBox="1"/>
          <p:nvPr/>
        </p:nvSpPr>
        <p:spPr>
          <a:xfrm>
            <a:off x="4928334" y="1703243"/>
            <a:ext cx="2197100" cy="369332"/>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spTree>
    <p:extLst>
      <p:ext uri="{BB962C8B-B14F-4D97-AF65-F5344CB8AC3E}">
        <p14:creationId xmlns:p14="http://schemas.microsoft.com/office/powerpoint/2010/main" val="620978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28</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 step</a:t>
            </a:r>
            <a:endParaRPr lang="zh-TW" altLang="en-US" dirty="0"/>
          </a:p>
        </p:txBody>
      </p:sp>
      <p:grpSp>
        <p:nvGrpSpPr>
          <p:cNvPr id="15" name="群組 14">
            <a:extLst>
              <a:ext uri="{FF2B5EF4-FFF2-40B4-BE49-F238E27FC236}">
                <a16:creationId xmlns:a16="http://schemas.microsoft.com/office/drawing/2014/main" id="{DE55AD2F-B590-408C-8150-4F9484B57AA1}"/>
              </a:ext>
            </a:extLst>
          </p:cNvPr>
          <p:cNvGrpSpPr/>
          <p:nvPr/>
        </p:nvGrpSpPr>
        <p:grpSpPr>
          <a:xfrm>
            <a:off x="1453980" y="3348138"/>
            <a:ext cx="4741043" cy="2475413"/>
            <a:chOff x="2243043" y="1424444"/>
            <a:chExt cx="5514975" cy="2927350"/>
          </a:xfrm>
        </p:grpSpPr>
        <p:sp>
          <p:nvSpPr>
            <p:cNvPr id="69" name="手繪多邊形: 圖案 68">
              <a:extLst>
                <a:ext uri="{FF2B5EF4-FFF2-40B4-BE49-F238E27FC236}">
                  <a16:creationId xmlns:a16="http://schemas.microsoft.com/office/drawing/2014/main" id="{47786824-2B86-4BFE-BFC8-8911D47E5875}"/>
                </a:ext>
              </a:extLst>
            </p:cNvPr>
            <p:cNvSpPr/>
            <p:nvPr/>
          </p:nvSpPr>
          <p:spPr>
            <a:xfrm>
              <a:off x="2243043" y="1818144"/>
              <a:ext cx="4510842" cy="2533650"/>
            </a:xfrm>
            <a:custGeom>
              <a:avLst/>
              <a:gdLst>
                <a:gd name="connsiteX0" fmla="*/ 1350434 w 4155017"/>
                <a:gd name="connsiteY0" fmla="*/ 0 h 2423583"/>
                <a:gd name="connsiteX1" fmla="*/ 4155017 w 4155017"/>
                <a:gd name="connsiteY1" fmla="*/ 0 h 2423583"/>
                <a:gd name="connsiteX2" fmla="*/ 4152900 w 4155017"/>
                <a:gd name="connsiteY2" fmla="*/ 2419350 h 2423583"/>
                <a:gd name="connsiteX3" fmla="*/ 0 w 4155017"/>
                <a:gd name="connsiteY3" fmla="*/ 2423583 h 2423583"/>
                <a:gd name="connsiteX4" fmla="*/ 8467 w 4155017"/>
                <a:gd name="connsiteY4" fmla="*/ 1394883 h 2423583"/>
                <a:gd name="connsiteX5" fmla="*/ 1352550 w 4155017"/>
                <a:gd name="connsiteY5" fmla="*/ 1397000 h 2423583"/>
                <a:gd name="connsiteX6" fmla="*/ 1350434 w 4155017"/>
                <a:gd name="connsiteY6" fmla="*/ 0 h 242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5017" h="2423583">
                  <a:moveTo>
                    <a:pt x="1350434" y="0"/>
                  </a:moveTo>
                  <a:lnTo>
                    <a:pt x="4155017" y="0"/>
                  </a:lnTo>
                  <a:cubicBezTo>
                    <a:pt x="4154311" y="806450"/>
                    <a:pt x="4153606" y="1612900"/>
                    <a:pt x="4152900" y="2419350"/>
                  </a:cubicBezTo>
                  <a:lnTo>
                    <a:pt x="0" y="2423583"/>
                  </a:lnTo>
                  <a:cubicBezTo>
                    <a:pt x="2822" y="2080683"/>
                    <a:pt x="5645" y="1737783"/>
                    <a:pt x="8467" y="1394883"/>
                  </a:cubicBezTo>
                  <a:lnTo>
                    <a:pt x="1352550" y="1397000"/>
                  </a:lnTo>
                  <a:cubicBezTo>
                    <a:pt x="1351845" y="931333"/>
                    <a:pt x="1351139" y="465667"/>
                    <a:pt x="1350434" y="0"/>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30" name="Picture 6">
              <a:extLst>
                <a:ext uri="{FF2B5EF4-FFF2-40B4-BE49-F238E27FC236}">
                  <a16:creationId xmlns:a16="http://schemas.microsoft.com/office/drawing/2014/main" id="{DABB11EC-9AE7-405C-9D9A-18BEEB28F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043" y="1818144"/>
              <a:ext cx="5514975" cy="2533650"/>
            </a:xfrm>
            <a:prstGeom prst="rect">
              <a:avLst/>
            </a:prstGeom>
            <a:noFill/>
            <a:extLst>
              <a:ext uri="{909E8E84-426E-40DD-AFC4-6F175D3DCCD1}">
                <a14:hiddenFill xmlns:a14="http://schemas.microsoft.com/office/drawing/2010/main">
                  <a:solidFill>
                    <a:srgbClr val="FFFFFF"/>
                  </a:solidFill>
                </a14:hiddenFill>
              </a:ext>
            </a:extLst>
          </p:spPr>
        </p:pic>
        <p:sp>
          <p:nvSpPr>
            <p:cNvPr id="70" name="文字方塊 69">
              <a:extLst>
                <a:ext uri="{FF2B5EF4-FFF2-40B4-BE49-F238E27FC236}">
                  <a16:creationId xmlns:a16="http://schemas.microsoft.com/office/drawing/2014/main" id="{7A226240-65C7-43CB-AC94-7F3C32250006}"/>
                </a:ext>
              </a:extLst>
            </p:cNvPr>
            <p:cNvSpPr txBox="1"/>
            <p:nvPr/>
          </p:nvSpPr>
          <p:spPr>
            <a:xfrm>
              <a:off x="4004843" y="1424444"/>
              <a:ext cx="2749042" cy="436761"/>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grpSp>
      <p:grpSp>
        <p:nvGrpSpPr>
          <p:cNvPr id="21" name="群組 20">
            <a:extLst>
              <a:ext uri="{FF2B5EF4-FFF2-40B4-BE49-F238E27FC236}">
                <a16:creationId xmlns:a16="http://schemas.microsoft.com/office/drawing/2014/main" id="{967809D4-9D4E-4444-905D-B5663C5A2969}"/>
              </a:ext>
            </a:extLst>
          </p:cNvPr>
          <p:cNvGrpSpPr/>
          <p:nvPr/>
        </p:nvGrpSpPr>
        <p:grpSpPr>
          <a:xfrm>
            <a:off x="9716700" y="3314606"/>
            <a:ext cx="792000" cy="2487351"/>
            <a:chOff x="2915450" y="3132499"/>
            <a:chExt cx="792000" cy="2487351"/>
          </a:xfrm>
        </p:grpSpPr>
        <p:sp>
          <p:nvSpPr>
            <p:cNvPr id="20" name="橢圓 19">
              <a:extLst>
                <a:ext uri="{FF2B5EF4-FFF2-40B4-BE49-F238E27FC236}">
                  <a16:creationId xmlns:a16="http://schemas.microsoft.com/office/drawing/2014/main" id="{FC162FDF-6752-4FF4-8D17-A0B35E072567}"/>
                </a:ext>
              </a:extLst>
            </p:cNvPr>
            <p:cNvSpPr/>
            <p:nvPr/>
          </p:nvSpPr>
          <p:spPr>
            <a:xfrm>
              <a:off x="2915450" y="4827850"/>
              <a:ext cx="792000" cy="792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cxnSp>
          <p:nvCxnSpPr>
            <p:cNvPr id="18" name="直線接點 17">
              <a:extLst>
                <a:ext uri="{FF2B5EF4-FFF2-40B4-BE49-F238E27FC236}">
                  <a16:creationId xmlns:a16="http://schemas.microsoft.com/office/drawing/2014/main" id="{7DB88C2A-F2F7-49C0-869A-7E065FF9DE03}"/>
                </a:ext>
              </a:extLst>
            </p:cNvPr>
            <p:cNvCxnSpPr/>
            <p:nvPr/>
          </p:nvCxnSpPr>
          <p:spPr>
            <a:xfrm>
              <a:off x="3311450" y="3132499"/>
              <a:ext cx="0" cy="2091351"/>
            </a:xfrm>
            <a:prstGeom prst="line">
              <a:avLst/>
            </a:prstGeom>
            <a:ln w="57150">
              <a:solidFill>
                <a:srgbClr val="00206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橢圓 18">
              <a:extLst>
                <a:ext uri="{FF2B5EF4-FFF2-40B4-BE49-F238E27FC236}">
                  <a16:creationId xmlns:a16="http://schemas.microsoft.com/office/drawing/2014/main" id="{80432C4E-06F0-422A-9766-628F6612F5C3}"/>
                </a:ext>
              </a:extLst>
            </p:cNvPr>
            <p:cNvSpPr/>
            <p:nvPr/>
          </p:nvSpPr>
          <p:spPr>
            <a:xfrm>
              <a:off x="3257450" y="4798337"/>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002F8E30-BD35-4547-9799-C7903FE1A273}"/>
                </a:ext>
              </a:extLst>
            </p:cNvPr>
            <p:cNvSpPr/>
            <p:nvPr/>
          </p:nvSpPr>
          <p:spPr>
            <a:xfrm>
              <a:off x="3257450" y="4399824"/>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a:extLst>
                <a:ext uri="{FF2B5EF4-FFF2-40B4-BE49-F238E27FC236}">
                  <a16:creationId xmlns:a16="http://schemas.microsoft.com/office/drawing/2014/main" id="{89702AE4-DB16-4EA7-AB4B-7A68EBE8C0F3}"/>
                </a:ext>
              </a:extLst>
            </p:cNvPr>
            <p:cNvSpPr/>
            <p:nvPr/>
          </p:nvSpPr>
          <p:spPr>
            <a:xfrm>
              <a:off x="3257450" y="4001311"/>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橢圓 72">
              <a:extLst>
                <a:ext uri="{FF2B5EF4-FFF2-40B4-BE49-F238E27FC236}">
                  <a16:creationId xmlns:a16="http://schemas.microsoft.com/office/drawing/2014/main" id="{9DDB09B9-D4F5-4DEE-9539-B4C1FCF816EB}"/>
                </a:ext>
              </a:extLst>
            </p:cNvPr>
            <p:cNvSpPr/>
            <p:nvPr/>
          </p:nvSpPr>
          <p:spPr>
            <a:xfrm>
              <a:off x="3257450" y="3629798"/>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橢圓 75">
              <a:extLst>
                <a:ext uri="{FF2B5EF4-FFF2-40B4-BE49-F238E27FC236}">
                  <a16:creationId xmlns:a16="http://schemas.microsoft.com/office/drawing/2014/main" id="{8421DE01-2CE2-437E-AC5E-150FB6093EDE}"/>
                </a:ext>
              </a:extLst>
            </p:cNvPr>
            <p:cNvSpPr/>
            <p:nvPr/>
          </p:nvSpPr>
          <p:spPr>
            <a:xfrm>
              <a:off x="3257450" y="3258285"/>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橢圓 83">
              <a:extLst>
                <a:ext uri="{FF2B5EF4-FFF2-40B4-BE49-F238E27FC236}">
                  <a16:creationId xmlns:a16="http://schemas.microsoft.com/office/drawing/2014/main" id="{C3515323-A975-474F-82BD-D425D3782C5B}"/>
                </a:ext>
              </a:extLst>
            </p:cNvPr>
            <p:cNvSpPr/>
            <p:nvPr/>
          </p:nvSpPr>
          <p:spPr>
            <a:xfrm>
              <a:off x="3257450" y="5155093"/>
              <a:ext cx="108000" cy="108000"/>
            </a:xfrm>
            <a:prstGeom prst="ellipse">
              <a:avLst/>
            </a:prstGeom>
            <a:solidFill>
              <a:srgbClr val="FFFF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23" name="直線接點 22">
            <a:extLst>
              <a:ext uri="{FF2B5EF4-FFF2-40B4-BE49-F238E27FC236}">
                <a16:creationId xmlns:a16="http://schemas.microsoft.com/office/drawing/2014/main" id="{C3A0B90F-9B64-4C35-BBFC-7A561A49CD8F}"/>
              </a:ext>
            </a:extLst>
          </p:cNvPr>
          <p:cNvCxnSpPr>
            <a:cxnSpLocks/>
            <a:stCxn id="76" idx="6"/>
          </p:cNvCxnSpPr>
          <p:nvPr/>
        </p:nvCxnSpPr>
        <p:spPr>
          <a:xfrm flipV="1">
            <a:off x="10166700" y="2748341"/>
            <a:ext cx="1330707" cy="746051"/>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D15FA0A6-77D1-4F52-B665-80FD7ED990A8}"/>
              </a:ext>
            </a:extLst>
          </p:cNvPr>
          <p:cNvCxnSpPr>
            <a:cxnSpLocks/>
            <a:stCxn id="73" idx="7"/>
          </p:cNvCxnSpPr>
          <p:nvPr/>
        </p:nvCxnSpPr>
        <p:spPr>
          <a:xfrm flipV="1">
            <a:off x="10150884" y="2748341"/>
            <a:ext cx="1346522" cy="1079380"/>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7B74F797-CE88-4AD7-8F0C-929D4FBA4DC9}"/>
              </a:ext>
            </a:extLst>
          </p:cNvPr>
          <p:cNvCxnSpPr>
            <a:cxnSpLocks/>
            <a:stCxn id="72" idx="7"/>
          </p:cNvCxnSpPr>
          <p:nvPr/>
        </p:nvCxnSpPr>
        <p:spPr>
          <a:xfrm flipV="1">
            <a:off x="10150884" y="2748342"/>
            <a:ext cx="1346521" cy="1450892"/>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149D146B-C5E4-45B3-B84C-57A56E4D71A9}"/>
              </a:ext>
            </a:extLst>
          </p:cNvPr>
          <p:cNvCxnSpPr>
            <a:cxnSpLocks/>
            <a:stCxn id="19" idx="7"/>
          </p:cNvCxnSpPr>
          <p:nvPr/>
        </p:nvCxnSpPr>
        <p:spPr>
          <a:xfrm flipV="1">
            <a:off x="10150884" y="2748341"/>
            <a:ext cx="1346520" cy="2247919"/>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38710699-AE20-4E85-AF78-5E650DBBF151}"/>
              </a:ext>
            </a:extLst>
          </p:cNvPr>
          <p:cNvCxnSpPr>
            <a:cxnSpLocks/>
            <a:stCxn id="71" idx="7"/>
          </p:cNvCxnSpPr>
          <p:nvPr/>
        </p:nvCxnSpPr>
        <p:spPr>
          <a:xfrm flipV="1">
            <a:off x="10150884" y="2748341"/>
            <a:ext cx="1346519" cy="1849406"/>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箭號: 向下 49">
            <a:extLst>
              <a:ext uri="{FF2B5EF4-FFF2-40B4-BE49-F238E27FC236}">
                <a16:creationId xmlns:a16="http://schemas.microsoft.com/office/drawing/2014/main" id="{436D1226-8C1D-43F3-A5AF-F6397F26B3CA}"/>
              </a:ext>
            </a:extLst>
          </p:cNvPr>
          <p:cNvSpPr/>
          <p:nvPr/>
        </p:nvSpPr>
        <p:spPr>
          <a:xfrm>
            <a:off x="11390086" y="2496800"/>
            <a:ext cx="226336" cy="23784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BE0C1AE3-8D28-4F17-BAE7-F7A836192C55}"/>
              </a:ext>
            </a:extLst>
          </p:cNvPr>
          <p:cNvSpPr txBox="1"/>
          <p:nvPr/>
        </p:nvSpPr>
        <p:spPr>
          <a:xfrm>
            <a:off x="9795022" y="2312095"/>
            <a:ext cx="1872970" cy="461665"/>
          </a:xfrm>
          <a:prstGeom prst="rect">
            <a:avLst/>
          </a:prstGeom>
          <a:noFill/>
        </p:spPr>
        <p:txBody>
          <a:bodyPr wrap="square" rtlCol="0">
            <a:spAutoFit/>
          </a:bodyPr>
          <a:lstStyle/>
          <a:p>
            <a:r>
              <a:rPr lang="en-US" altLang="zh-TW" sz="2400" dirty="0">
                <a:solidFill>
                  <a:schemeClr val="accent3">
                    <a:lumMod val="50000"/>
                  </a:schemeClr>
                </a:solidFill>
              </a:rPr>
              <a:t>Way point</a:t>
            </a:r>
            <a:endParaRPr lang="zh-TW" altLang="en-US" sz="2400" dirty="0">
              <a:solidFill>
                <a:schemeClr val="accent3">
                  <a:lumMod val="50000"/>
                </a:schemeClr>
              </a:solidFill>
            </a:endParaRPr>
          </a:p>
        </p:txBody>
      </p:sp>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625EB747-C3B2-4BB2-A064-EE1AD081CCD8}"/>
                  </a:ext>
                </a:extLst>
              </p:cNvPr>
              <p:cNvSpPr txBox="1"/>
              <p:nvPr/>
            </p:nvSpPr>
            <p:spPr>
              <a:xfrm>
                <a:off x="10581260" y="2830640"/>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5</m:t>
                          </m:r>
                        </m:sub>
                      </m:sSub>
                    </m:oMath>
                  </m:oMathPara>
                </a14:m>
                <a:endParaRPr lang="zh-TW" altLang="en-US" dirty="0">
                  <a:solidFill>
                    <a:srgbClr val="7030A0"/>
                  </a:solidFill>
                </a:endParaRPr>
              </a:p>
            </p:txBody>
          </p:sp>
        </mc:Choice>
        <mc:Fallback xmlns="">
          <p:sp>
            <p:nvSpPr>
              <p:cNvPr id="52" name="文字方塊 51">
                <a:extLst>
                  <a:ext uri="{FF2B5EF4-FFF2-40B4-BE49-F238E27FC236}">
                    <a16:creationId xmlns:a16="http://schemas.microsoft.com/office/drawing/2014/main" id="{625EB747-C3B2-4BB2-A064-EE1AD081CCD8}"/>
                  </a:ext>
                </a:extLst>
              </p:cNvPr>
              <p:cNvSpPr txBox="1">
                <a:spLocks noRot="1" noChangeAspect="1" noMove="1" noResize="1" noEditPoints="1" noAdjustHandles="1" noChangeArrowheads="1" noChangeShapeType="1" noTextEdit="1"/>
              </p:cNvSpPr>
              <p:nvPr/>
            </p:nvSpPr>
            <p:spPr>
              <a:xfrm>
                <a:off x="10581260" y="2830640"/>
                <a:ext cx="153909" cy="370486"/>
              </a:xfrm>
              <a:prstGeom prst="rect">
                <a:avLst/>
              </a:prstGeom>
              <a:blipFill>
                <a:blip r:embed="rId3"/>
                <a:stretch>
                  <a:fillRect l="-8000" r="-140000"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31D4A68D-FF4C-4847-A3A0-750DD5B11002}"/>
                  </a:ext>
                </a:extLst>
              </p:cNvPr>
              <p:cNvSpPr txBox="1"/>
              <p:nvPr/>
            </p:nvSpPr>
            <p:spPr>
              <a:xfrm>
                <a:off x="10483875" y="3181238"/>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4</m:t>
                          </m:r>
                        </m:sub>
                      </m:sSub>
                    </m:oMath>
                  </m:oMathPara>
                </a14:m>
                <a:endParaRPr lang="zh-TW" altLang="en-US" dirty="0">
                  <a:solidFill>
                    <a:srgbClr val="7030A0"/>
                  </a:solidFill>
                </a:endParaRPr>
              </a:p>
            </p:txBody>
          </p:sp>
        </mc:Choice>
        <mc:Fallback xmlns="">
          <p:sp>
            <p:nvSpPr>
              <p:cNvPr id="98" name="文字方塊 97">
                <a:extLst>
                  <a:ext uri="{FF2B5EF4-FFF2-40B4-BE49-F238E27FC236}">
                    <a16:creationId xmlns:a16="http://schemas.microsoft.com/office/drawing/2014/main" id="{31D4A68D-FF4C-4847-A3A0-750DD5B11002}"/>
                  </a:ext>
                </a:extLst>
              </p:cNvPr>
              <p:cNvSpPr txBox="1">
                <a:spLocks noRot="1" noChangeAspect="1" noMove="1" noResize="1" noEditPoints="1" noAdjustHandles="1" noChangeArrowheads="1" noChangeShapeType="1" noTextEdit="1"/>
              </p:cNvSpPr>
              <p:nvPr/>
            </p:nvSpPr>
            <p:spPr>
              <a:xfrm>
                <a:off x="10483875" y="3181238"/>
                <a:ext cx="153909" cy="370486"/>
              </a:xfrm>
              <a:prstGeom prst="rect">
                <a:avLst/>
              </a:prstGeom>
              <a:blipFill>
                <a:blip r:embed="rId4"/>
                <a:stretch>
                  <a:fillRect l="-8000" r="-14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4C67B33C-1A77-4322-8311-24BF967B95D1}"/>
                  </a:ext>
                </a:extLst>
              </p:cNvPr>
              <p:cNvSpPr txBox="1"/>
              <p:nvPr/>
            </p:nvSpPr>
            <p:spPr>
              <a:xfrm>
                <a:off x="10406920" y="3531825"/>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3</m:t>
                          </m:r>
                        </m:sub>
                      </m:sSub>
                    </m:oMath>
                  </m:oMathPara>
                </a14:m>
                <a:endParaRPr lang="zh-TW" altLang="en-US" dirty="0">
                  <a:solidFill>
                    <a:srgbClr val="7030A0"/>
                  </a:solidFill>
                </a:endParaRPr>
              </a:p>
            </p:txBody>
          </p:sp>
        </mc:Choice>
        <mc:Fallback xmlns="">
          <p:sp>
            <p:nvSpPr>
              <p:cNvPr id="99" name="文字方塊 98">
                <a:extLst>
                  <a:ext uri="{FF2B5EF4-FFF2-40B4-BE49-F238E27FC236}">
                    <a16:creationId xmlns:a16="http://schemas.microsoft.com/office/drawing/2014/main" id="{4C67B33C-1A77-4322-8311-24BF967B95D1}"/>
                  </a:ext>
                </a:extLst>
              </p:cNvPr>
              <p:cNvSpPr txBox="1">
                <a:spLocks noRot="1" noChangeAspect="1" noMove="1" noResize="1" noEditPoints="1" noAdjustHandles="1" noChangeArrowheads="1" noChangeShapeType="1" noTextEdit="1"/>
              </p:cNvSpPr>
              <p:nvPr/>
            </p:nvSpPr>
            <p:spPr>
              <a:xfrm>
                <a:off x="10406920" y="3531825"/>
                <a:ext cx="153909" cy="370486"/>
              </a:xfrm>
              <a:prstGeom prst="rect">
                <a:avLst/>
              </a:prstGeom>
              <a:blipFill>
                <a:blip r:embed="rId5"/>
                <a:stretch>
                  <a:fillRect l="-4000" r="-14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D9C65AAC-D7FB-431E-98F4-212E413B2454}"/>
                  </a:ext>
                </a:extLst>
              </p:cNvPr>
              <p:cNvSpPr txBox="1"/>
              <p:nvPr/>
            </p:nvSpPr>
            <p:spPr>
              <a:xfrm>
                <a:off x="10273300" y="4249827"/>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1</m:t>
                          </m:r>
                        </m:sub>
                      </m:sSub>
                    </m:oMath>
                  </m:oMathPara>
                </a14:m>
                <a:endParaRPr lang="zh-TW" altLang="en-US" dirty="0">
                  <a:solidFill>
                    <a:srgbClr val="7030A0"/>
                  </a:solidFill>
                </a:endParaRPr>
              </a:p>
            </p:txBody>
          </p:sp>
        </mc:Choice>
        <mc:Fallback xmlns="">
          <p:sp>
            <p:nvSpPr>
              <p:cNvPr id="100" name="文字方塊 99">
                <a:extLst>
                  <a:ext uri="{FF2B5EF4-FFF2-40B4-BE49-F238E27FC236}">
                    <a16:creationId xmlns:a16="http://schemas.microsoft.com/office/drawing/2014/main" id="{D9C65AAC-D7FB-431E-98F4-212E413B2454}"/>
                  </a:ext>
                </a:extLst>
              </p:cNvPr>
              <p:cNvSpPr txBox="1">
                <a:spLocks noRot="1" noChangeAspect="1" noMove="1" noResize="1" noEditPoints="1" noAdjustHandles="1" noChangeArrowheads="1" noChangeShapeType="1" noTextEdit="1"/>
              </p:cNvSpPr>
              <p:nvPr/>
            </p:nvSpPr>
            <p:spPr>
              <a:xfrm>
                <a:off x="10273300" y="4249827"/>
                <a:ext cx="153909" cy="370486"/>
              </a:xfrm>
              <a:prstGeom prst="rect">
                <a:avLst/>
              </a:prstGeom>
              <a:blipFill>
                <a:blip r:embed="rId6"/>
                <a:stretch>
                  <a:fillRect l="-3846" r="-12692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2CC6F4D5-B42C-40E8-8935-5AACA74F4539}"/>
                  </a:ext>
                </a:extLst>
              </p:cNvPr>
              <p:cNvSpPr txBox="1"/>
              <p:nvPr/>
            </p:nvSpPr>
            <p:spPr>
              <a:xfrm>
                <a:off x="10314654" y="3865860"/>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2</m:t>
                          </m:r>
                        </m:sub>
                      </m:sSub>
                    </m:oMath>
                  </m:oMathPara>
                </a14:m>
                <a:endParaRPr lang="zh-TW" altLang="en-US" dirty="0">
                  <a:solidFill>
                    <a:srgbClr val="7030A0"/>
                  </a:solidFill>
                </a:endParaRPr>
              </a:p>
            </p:txBody>
          </p:sp>
        </mc:Choice>
        <mc:Fallback xmlns="">
          <p:sp>
            <p:nvSpPr>
              <p:cNvPr id="101" name="文字方塊 100">
                <a:extLst>
                  <a:ext uri="{FF2B5EF4-FFF2-40B4-BE49-F238E27FC236}">
                    <a16:creationId xmlns:a16="http://schemas.microsoft.com/office/drawing/2014/main" id="{2CC6F4D5-B42C-40E8-8935-5AACA74F4539}"/>
                  </a:ext>
                </a:extLst>
              </p:cNvPr>
              <p:cNvSpPr txBox="1">
                <a:spLocks noRot="1" noChangeAspect="1" noMove="1" noResize="1" noEditPoints="1" noAdjustHandles="1" noChangeArrowheads="1" noChangeShapeType="1" noTextEdit="1"/>
              </p:cNvSpPr>
              <p:nvPr/>
            </p:nvSpPr>
            <p:spPr>
              <a:xfrm>
                <a:off x="10314654" y="3865860"/>
                <a:ext cx="153909" cy="370486"/>
              </a:xfrm>
              <a:prstGeom prst="rect">
                <a:avLst/>
              </a:prstGeom>
              <a:blipFill>
                <a:blip r:embed="rId7"/>
                <a:stretch>
                  <a:fillRect l="-4000" r="-140000"/>
                </a:stretch>
              </a:blipFill>
            </p:spPr>
            <p:txBody>
              <a:bodyPr/>
              <a:lstStyle/>
              <a:p>
                <a:r>
                  <a:rPr lang="zh-TW" altLang="en-US">
                    <a:noFill/>
                  </a:rPr>
                  <a:t> </a:t>
                </a:r>
              </a:p>
            </p:txBody>
          </p:sp>
        </mc:Fallback>
      </mc:AlternateContent>
      <p:sp>
        <p:nvSpPr>
          <p:cNvPr id="53" name="文字方塊 52">
            <a:extLst>
              <a:ext uri="{FF2B5EF4-FFF2-40B4-BE49-F238E27FC236}">
                <a16:creationId xmlns:a16="http://schemas.microsoft.com/office/drawing/2014/main" id="{B56FA05C-6642-4088-9ECF-F4294BD7E122}"/>
              </a:ext>
            </a:extLst>
          </p:cNvPr>
          <p:cNvSpPr txBox="1"/>
          <p:nvPr/>
        </p:nvSpPr>
        <p:spPr>
          <a:xfrm>
            <a:off x="10350254" y="4853458"/>
            <a:ext cx="1336845" cy="461665"/>
          </a:xfrm>
          <a:prstGeom prst="rect">
            <a:avLst/>
          </a:prstGeom>
          <a:noFill/>
        </p:spPr>
        <p:txBody>
          <a:bodyPr wrap="square" rtlCol="0">
            <a:spAutoFit/>
          </a:bodyPr>
          <a:lstStyle/>
          <a:p>
            <a:r>
              <a:rPr lang="en-US" altLang="zh-TW" sz="2400" dirty="0">
                <a:solidFill>
                  <a:schemeClr val="accent5">
                    <a:lumMod val="75000"/>
                  </a:schemeClr>
                </a:solidFill>
              </a:rPr>
              <a:t>Robot</a:t>
            </a:r>
            <a:endParaRPr lang="zh-TW" altLang="en-US" sz="2400" dirty="0">
              <a:solidFill>
                <a:schemeClr val="accent5">
                  <a:lumMod val="75000"/>
                </a:schemeClr>
              </a:solidFill>
            </a:endParaRPr>
          </a:p>
        </p:txBody>
      </p:sp>
      <p:sp>
        <p:nvSpPr>
          <p:cNvPr id="105" name="矩形: 圓角 104">
            <a:extLst>
              <a:ext uri="{FF2B5EF4-FFF2-40B4-BE49-F238E27FC236}">
                <a16:creationId xmlns:a16="http://schemas.microsoft.com/office/drawing/2014/main" id="{EF876DD2-AFA4-4FC3-9708-C52BE5360C7D}"/>
              </a:ext>
            </a:extLst>
          </p:cNvPr>
          <p:cNvSpPr/>
          <p:nvPr/>
        </p:nvSpPr>
        <p:spPr>
          <a:xfrm>
            <a:off x="9638509" y="2231196"/>
            <a:ext cx="2127843" cy="3639493"/>
          </a:xfrm>
          <a:prstGeom prst="roundRect">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剪去對角角落 106">
            <a:extLst>
              <a:ext uri="{FF2B5EF4-FFF2-40B4-BE49-F238E27FC236}">
                <a16:creationId xmlns:a16="http://schemas.microsoft.com/office/drawing/2014/main" id="{BB36FEFC-3306-434B-8831-A9473FF7247B}"/>
              </a:ext>
            </a:extLst>
          </p:cNvPr>
          <p:cNvSpPr/>
          <p:nvPr/>
        </p:nvSpPr>
        <p:spPr>
          <a:xfrm>
            <a:off x="9692514" y="1490422"/>
            <a:ext cx="2019832" cy="703654"/>
          </a:xfrm>
          <a:prstGeom prst="snip2DiagRect">
            <a:avLst>
              <a:gd name="adj1" fmla="val 21482"/>
              <a:gd name="adj2" fmla="val 16667"/>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accent1">
                    <a:lumMod val="50000"/>
                  </a:schemeClr>
                </a:solidFill>
              </a:rPr>
              <a:t>Way point distances</a:t>
            </a:r>
            <a:endParaRPr lang="zh-TW" altLang="en-US" sz="2400" b="1"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E936BCB4-5B7F-4D31-BFF0-8EDC5D3ACC6E}"/>
                  </a:ext>
                </a:extLst>
              </p:cNvPr>
              <p:cNvSpPr txBox="1"/>
              <p:nvPr/>
            </p:nvSpPr>
            <p:spPr>
              <a:xfrm>
                <a:off x="567961" y="1859340"/>
                <a:ext cx="8362319" cy="1569660"/>
              </a:xfrm>
              <a:prstGeom prst="rect">
                <a:avLst/>
              </a:prstGeom>
              <a:noFill/>
              <a:ln>
                <a:solidFill>
                  <a:schemeClr val="bg2">
                    <a:lumMod val="25000"/>
                  </a:schemeClr>
                </a:solidFill>
              </a:ln>
            </p:spPr>
            <p:txBody>
              <a:bodyPr wrap="square" rtlCol="0">
                <a:spAutoFit/>
              </a:bodyPr>
              <a:lstStyle/>
              <a:p>
                <a:r>
                  <a:rPr lang="en-US" altLang="zh-TW" sz="2400" dirty="0"/>
                  <a:t>Objective Function (design variable: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=1,2,3…</m:t>
                    </m:r>
                  </m:oMath>
                </a14:m>
                <a:r>
                  <a:rPr lang="en-US" altLang="zh-TW" sz="2400" dirty="0"/>
                  <a:t>)</a:t>
                </a:r>
              </a:p>
              <a:p>
                <a:r>
                  <a:rPr lang="en-US" altLang="zh-TW" sz="2400" dirty="0"/>
                  <a:t>= ∑ </a:t>
                </a:r>
                <a:r>
                  <a:rPr lang="en-US" altLang="zh-TW" sz="2400" b="1" dirty="0">
                    <a:solidFill>
                      <a:srgbClr val="C00000"/>
                    </a:solidFill>
                  </a:rPr>
                  <a:t>way point distances</a:t>
                </a:r>
                <a:r>
                  <a:rPr lang="en-US" altLang="zh-TW" sz="2400" b="1" dirty="0"/>
                  <a:t> </a:t>
                </a:r>
                <a:r>
                  <a:rPr lang="en-US" altLang="zh-TW" sz="2400" dirty="0"/>
                  <a:t>+ ∑ </a:t>
                </a:r>
                <a:r>
                  <a:rPr lang="en-US" altLang="zh-TW" sz="2400" b="1" dirty="0">
                    <a:solidFill>
                      <a:schemeClr val="accent5">
                        <a:lumMod val="50000"/>
                      </a:schemeClr>
                    </a:solidFill>
                  </a:rPr>
                  <a:t>change amount of velocity</a:t>
                </a:r>
              </a:p>
              <a:p>
                <a:r>
                  <a:rPr lang="en-US" altLang="zh-TW" sz="2400" dirty="0"/>
                  <a:t>Subjected to:</a:t>
                </a:r>
              </a:p>
              <a:p>
                <a:r>
                  <a:rPr lang="en-US" altLang="zh-TW" sz="2400" dirty="0"/>
                  <a:t> </a:t>
                </a:r>
                <a:r>
                  <a:rPr lang="en-US" altLang="zh-TW" sz="2400" b="1" dirty="0"/>
                  <a:t>Velocity Obstacles </a:t>
                </a:r>
                <a:endParaRPr lang="zh-TW" altLang="en-US" sz="2400" b="1" dirty="0"/>
              </a:p>
            </p:txBody>
          </p:sp>
        </mc:Choice>
        <mc:Fallback xmlns="">
          <p:sp>
            <p:nvSpPr>
              <p:cNvPr id="118" name="文字方塊 117">
                <a:extLst>
                  <a:ext uri="{FF2B5EF4-FFF2-40B4-BE49-F238E27FC236}">
                    <a16:creationId xmlns:a16="http://schemas.microsoft.com/office/drawing/2014/main" id="{E936BCB4-5B7F-4D31-BFF0-8EDC5D3ACC6E}"/>
                  </a:ext>
                </a:extLst>
              </p:cNvPr>
              <p:cNvSpPr txBox="1">
                <a:spLocks noRot="1" noChangeAspect="1" noMove="1" noResize="1" noEditPoints="1" noAdjustHandles="1" noChangeArrowheads="1" noChangeShapeType="1" noTextEdit="1"/>
              </p:cNvSpPr>
              <p:nvPr/>
            </p:nvSpPr>
            <p:spPr>
              <a:xfrm>
                <a:off x="567961" y="1859340"/>
                <a:ext cx="8362319" cy="1569660"/>
              </a:xfrm>
              <a:prstGeom prst="rect">
                <a:avLst/>
              </a:prstGeom>
              <a:blipFill>
                <a:blip r:embed="rId8"/>
                <a:stretch>
                  <a:fillRect l="-1019" t="-2308" b="-7692"/>
                </a:stretch>
              </a:blipFill>
              <a:ln>
                <a:solidFill>
                  <a:schemeClr val="bg2">
                    <a:lumMod val="25000"/>
                  </a:schemeClr>
                </a:solidFill>
              </a:ln>
            </p:spPr>
            <p:txBody>
              <a:bodyPr/>
              <a:lstStyle/>
              <a:p>
                <a:r>
                  <a:rPr lang="zh-TW" altLang="en-US">
                    <a:noFill/>
                  </a:rPr>
                  <a:t> </a:t>
                </a:r>
              </a:p>
            </p:txBody>
          </p:sp>
        </mc:Fallback>
      </mc:AlternateContent>
      <p:grpSp>
        <p:nvGrpSpPr>
          <p:cNvPr id="121" name="群組 120">
            <a:extLst>
              <a:ext uri="{FF2B5EF4-FFF2-40B4-BE49-F238E27FC236}">
                <a16:creationId xmlns:a16="http://schemas.microsoft.com/office/drawing/2014/main" id="{3C279BA9-FEC1-4CBC-866D-D3459F6484EF}"/>
              </a:ext>
            </a:extLst>
          </p:cNvPr>
          <p:cNvGrpSpPr/>
          <p:nvPr/>
        </p:nvGrpSpPr>
        <p:grpSpPr>
          <a:xfrm>
            <a:off x="567961" y="1514338"/>
            <a:ext cx="2069025" cy="461665"/>
            <a:chOff x="788583" y="2422890"/>
            <a:chExt cx="2069025" cy="461665"/>
          </a:xfrm>
        </p:grpSpPr>
        <p:sp>
          <p:nvSpPr>
            <p:cNvPr id="119" name="文字方塊 118">
              <a:extLst>
                <a:ext uri="{FF2B5EF4-FFF2-40B4-BE49-F238E27FC236}">
                  <a16:creationId xmlns:a16="http://schemas.microsoft.com/office/drawing/2014/main" id="{0315F151-DA84-4CCF-BA6A-AEF84C2C37FF}"/>
                </a:ext>
              </a:extLst>
            </p:cNvPr>
            <p:cNvSpPr txBox="1"/>
            <p:nvPr/>
          </p:nvSpPr>
          <p:spPr>
            <a:xfrm>
              <a:off x="1169918" y="2422890"/>
              <a:ext cx="1687690" cy="461665"/>
            </a:xfrm>
            <a:prstGeom prst="rect">
              <a:avLst/>
            </a:prstGeom>
            <a:noFill/>
          </p:spPr>
          <p:txBody>
            <a:bodyPr wrap="square" rtlCol="0">
              <a:spAutoFit/>
            </a:bodyPr>
            <a:lstStyle/>
            <a:p>
              <a:r>
                <a:rPr lang="en-US" altLang="zh-TW" sz="2400" b="1" dirty="0">
                  <a:solidFill>
                    <a:srgbClr val="00B050"/>
                  </a:solidFill>
                </a:rPr>
                <a:t>Minimize</a:t>
              </a:r>
              <a:endParaRPr lang="zh-TW" altLang="en-US" sz="2400" b="1" dirty="0">
                <a:solidFill>
                  <a:srgbClr val="00B050"/>
                </a:solidFill>
              </a:endParaRPr>
            </a:p>
          </p:txBody>
        </p:sp>
        <p:sp>
          <p:nvSpPr>
            <p:cNvPr id="120" name="箭號: 向上 119">
              <a:extLst>
                <a:ext uri="{FF2B5EF4-FFF2-40B4-BE49-F238E27FC236}">
                  <a16:creationId xmlns:a16="http://schemas.microsoft.com/office/drawing/2014/main" id="{FC2FA3F6-E291-46F5-80EB-E3CCC8AEED20}"/>
                </a:ext>
              </a:extLst>
            </p:cNvPr>
            <p:cNvSpPr/>
            <p:nvPr/>
          </p:nvSpPr>
          <p:spPr>
            <a:xfrm rot="10800000">
              <a:off x="788583" y="2458424"/>
              <a:ext cx="353129" cy="313642"/>
            </a:xfrm>
            <a:prstGeom prst="upArrow">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7" name="群組 116">
            <a:extLst>
              <a:ext uri="{FF2B5EF4-FFF2-40B4-BE49-F238E27FC236}">
                <a16:creationId xmlns:a16="http://schemas.microsoft.com/office/drawing/2014/main" id="{1B093F46-9212-4D65-8735-33C93D4AC373}"/>
              </a:ext>
            </a:extLst>
          </p:cNvPr>
          <p:cNvGrpSpPr/>
          <p:nvPr/>
        </p:nvGrpSpPr>
        <p:grpSpPr>
          <a:xfrm>
            <a:off x="6693739" y="2722983"/>
            <a:ext cx="2733541" cy="3147706"/>
            <a:chOff x="3387633" y="2068020"/>
            <a:chExt cx="2733541" cy="3147706"/>
          </a:xfrm>
        </p:grpSpPr>
        <p:grpSp>
          <p:nvGrpSpPr>
            <p:cNvPr id="95" name="群組 94">
              <a:extLst>
                <a:ext uri="{FF2B5EF4-FFF2-40B4-BE49-F238E27FC236}">
                  <a16:creationId xmlns:a16="http://schemas.microsoft.com/office/drawing/2014/main" id="{3D5484CB-B331-4E57-B90F-0BD7ECF2D787}"/>
                </a:ext>
              </a:extLst>
            </p:cNvPr>
            <p:cNvGrpSpPr/>
            <p:nvPr/>
          </p:nvGrpSpPr>
          <p:grpSpPr>
            <a:xfrm>
              <a:off x="3764826" y="2918146"/>
              <a:ext cx="1908949" cy="2041609"/>
              <a:chOff x="3091521" y="3728818"/>
              <a:chExt cx="1908949" cy="2041609"/>
            </a:xfrm>
          </p:grpSpPr>
          <p:cxnSp>
            <p:nvCxnSpPr>
              <p:cNvPr id="86" name="直線單箭頭接點 85">
                <a:extLst>
                  <a:ext uri="{FF2B5EF4-FFF2-40B4-BE49-F238E27FC236}">
                    <a16:creationId xmlns:a16="http://schemas.microsoft.com/office/drawing/2014/main" id="{5CEC3EF2-6ACE-425F-B5A2-A75B6432C83D}"/>
                  </a:ext>
                </a:extLst>
              </p:cNvPr>
              <p:cNvCxnSpPr/>
              <p:nvPr/>
            </p:nvCxnSpPr>
            <p:spPr>
              <a:xfrm flipH="1" flipV="1">
                <a:off x="3435024" y="4280228"/>
                <a:ext cx="921225" cy="104578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A961CAA8-1650-4CD4-9749-01823BA64954}"/>
                  </a:ext>
                </a:extLst>
              </p:cNvPr>
              <p:cNvCxnSpPr>
                <a:cxnSpLocks/>
              </p:cNvCxnSpPr>
              <p:nvPr/>
            </p:nvCxnSpPr>
            <p:spPr>
              <a:xfrm flipH="1" flipV="1">
                <a:off x="3983525" y="3973899"/>
                <a:ext cx="372724" cy="1361556"/>
              </a:xfrm>
              <a:prstGeom prst="straightConnector1">
                <a:avLst/>
              </a:prstGeom>
              <a:ln w="38100">
                <a:solidFill>
                  <a:srgbClr val="F26E6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63B54AF9-A7EA-4EFB-9C30-21EF66E44771}"/>
                  </a:ext>
                </a:extLst>
              </p:cNvPr>
              <p:cNvCxnSpPr/>
              <p:nvPr/>
            </p:nvCxnSpPr>
            <p:spPr>
              <a:xfrm flipV="1">
                <a:off x="3435024" y="3973899"/>
                <a:ext cx="548501" cy="306329"/>
              </a:xfrm>
              <a:prstGeom prst="line">
                <a:avLst/>
              </a:prstGeom>
              <a:ln w="19050">
                <a:solidFill>
                  <a:srgbClr val="0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9CDF11BD-BA6A-4F1D-99B0-50CFD3A9FAE6}"/>
                      </a:ext>
                    </a:extLst>
                  </p:cNvPr>
                  <p:cNvSpPr txBox="1"/>
                  <p:nvPr/>
                </p:nvSpPr>
                <p:spPr>
                  <a:xfrm>
                    <a:off x="3463345" y="4649195"/>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Sub>
                        </m:oMath>
                      </m:oMathPara>
                    </a14:m>
                    <a:endParaRPr lang="zh-TW" altLang="en-US" dirty="0"/>
                  </a:p>
                </p:txBody>
              </p:sp>
            </mc:Choice>
            <mc:Fallback xmlns="">
              <p:sp>
                <p:nvSpPr>
                  <p:cNvPr id="94" name="文字方塊 93">
                    <a:extLst>
                      <a:ext uri="{FF2B5EF4-FFF2-40B4-BE49-F238E27FC236}">
                        <a16:creationId xmlns:a16="http://schemas.microsoft.com/office/drawing/2014/main" id="{9CDF11BD-BA6A-4F1D-99B0-50CFD3A9FAE6}"/>
                      </a:ext>
                    </a:extLst>
                  </p:cNvPr>
                  <p:cNvSpPr txBox="1">
                    <a:spLocks noRot="1" noChangeAspect="1" noMove="1" noResize="1" noEditPoints="1" noAdjustHandles="1" noChangeArrowheads="1" noChangeShapeType="1" noTextEdit="1"/>
                  </p:cNvSpPr>
                  <p:nvPr/>
                </p:nvSpPr>
                <p:spPr>
                  <a:xfrm>
                    <a:off x="3463345" y="4649195"/>
                    <a:ext cx="617754" cy="370486"/>
                  </a:xfrm>
                  <a:prstGeom prst="rect">
                    <a:avLst/>
                  </a:prstGeom>
                  <a:blipFill>
                    <a:blip r:embed="rId9"/>
                    <a:stretch>
                      <a:fillRect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E730216E-A175-4578-9296-EAD400DBEA31}"/>
                      </a:ext>
                    </a:extLst>
                  </p:cNvPr>
                  <p:cNvSpPr txBox="1"/>
                  <p:nvPr/>
                </p:nvSpPr>
                <p:spPr>
                  <a:xfrm>
                    <a:off x="4017139" y="4271173"/>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sub>
                          </m:sSub>
                        </m:oMath>
                      </m:oMathPara>
                    </a14:m>
                    <a:endParaRPr lang="zh-TW" altLang="en-US" dirty="0"/>
                  </a:p>
                </p:txBody>
              </p:sp>
            </mc:Choice>
            <mc:Fallback xmlns="">
              <p:sp>
                <p:nvSpPr>
                  <p:cNvPr id="110" name="文字方塊 109">
                    <a:extLst>
                      <a:ext uri="{FF2B5EF4-FFF2-40B4-BE49-F238E27FC236}">
                        <a16:creationId xmlns:a16="http://schemas.microsoft.com/office/drawing/2014/main" id="{E730216E-A175-4578-9296-EAD400DBEA31}"/>
                      </a:ext>
                    </a:extLst>
                  </p:cNvPr>
                  <p:cNvSpPr txBox="1">
                    <a:spLocks noRot="1" noChangeAspect="1" noMove="1" noResize="1" noEditPoints="1" noAdjustHandles="1" noChangeArrowheads="1" noChangeShapeType="1" noTextEdit="1"/>
                  </p:cNvSpPr>
                  <p:nvPr/>
                </p:nvSpPr>
                <p:spPr>
                  <a:xfrm>
                    <a:off x="4017139" y="4271173"/>
                    <a:ext cx="617754" cy="370486"/>
                  </a:xfrm>
                  <a:prstGeom prst="rect">
                    <a:avLst/>
                  </a:prstGeom>
                  <a:blipFill>
                    <a:blip r:embed="rId10"/>
                    <a:stretch>
                      <a:fillRect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A66C70DB-C719-4DC5-B173-758D7211E3D2}"/>
                      </a:ext>
                    </a:extLst>
                  </p:cNvPr>
                  <p:cNvSpPr txBox="1"/>
                  <p:nvPr/>
                </p:nvSpPr>
                <p:spPr>
                  <a:xfrm>
                    <a:off x="3091521" y="3728818"/>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oMath>
                      </m:oMathPara>
                    </a14:m>
                    <a:endParaRPr lang="zh-TW" altLang="en-US" dirty="0"/>
                  </a:p>
                </p:txBody>
              </p:sp>
            </mc:Choice>
            <mc:Fallback xmlns="">
              <p:sp>
                <p:nvSpPr>
                  <p:cNvPr id="112" name="文字方塊 111">
                    <a:extLst>
                      <a:ext uri="{FF2B5EF4-FFF2-40B4-BE49-F238E27FC236}">
                        <a16:creationId xmlns:a16="http://schemas.microsoft.com/office/drawing/2014/main" id="{A66C70DB-C719-4DC5-B173-758D7211E3D2}"/>
                      </a:ext>
                    </a:extLst>
                  </p:cNvPr>
                  <p:cNvSpPr txBox="1">
                    <a:spLocks noRot="1" noChangeAspect="1" noMove="1" noResize="1" noEditPoints="1" noAdjustHandles="1" noChangeArrowheads="1" noChangeShapeType="1" noTextEdit="1"/>
                  </p:cNvSpPr>
                  <p:nvPr/>
                </p:nvSpPr>
                <p:spPr>
                  <a:xfrm>
                    <a:off x="3091521" y="3728818"/>
                    <a:ext cx="617754" cy="370486"/>
                  </a:xfrm>
                  <a:prstGeom prst="rect">
                    <a:avLst/>
                  </a:prstGeom>
                  <a:blipFill>
                    <a:blip r:embed="rId11"/>
                    <a:stretch>
                      <a:fillRect l="-2941" r="-32353" b="-13115"/>
                    </a:stretch>
                  </a:blipFill>
                </p:spPr>
                <p:txBody>
                  <a:bodyPr/>
                  <a:lstStyle/>
                  <a:p>
                    <a:r>
                      <a:rPr lang="zh-TW" altLang="en-US">
                        <a:noFill/>
                      </a:rPr>
                      <a:t> </a:t>
                    </a:r>
                  </a:p>
                </p:txBody>
              </p:sp>
            </mc:Fallback>
          </mc:AlternateContent>
          <p:sp>
            <p:nvSpPr>
              <p:cNvPr id="113" name="矩形: 圓角 112">
                <a:extLst>
                  <a:ext uri="{FF2B5EF4-FFF2-40B4-BE49-F238E27FC236}">
                    <a16:creationId xmlns:a16="http://schemas.microsoft.com/office/drawing/2014/main" id="{66B796C1-08B1-4DB0-95EC-ACCEF31B5B85}"/>
                  </a:ext>
                </a:extLst>
              </p:cNvPr>
              <p:cNvSpPr/>
              <p:nvPr/>
            </p:nvSpPr>
            <p:spPr>
              <a:xfrm>
                <a:off x="3161728" y="5384479"/>
                <a:ext cx="1838742"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p:grpSp>
        <p:sp>
          <p:nvSpPr>
            <p:cNvPr id="115" name="矩形: 圓角 114">
              <a:extLst>
                <a:ext uri="{FF2B5EF4-FFF2-40B4-BE49-F238E27FC236}">
                  <a16:creationId xmlns:a16="http://schemas.microsoft.com/office/drawing/2014/main" id="{6A203B39-B41A-4B5A-A6D6-951CB83FF24C}"/>
                </a:ext>
              </a:extLst>
            </p:cNvPr>
            <p:cNvSpPr/>
            <p:nvPr/>
          </p:nvSpPr>
          <p:spPr>
            <a:xfrm>
              <a:off x="3681586" y="2808793"/>
              <a:ext cx="2127843" cy="2406933"/>
            </a:xfrm>
            <a:prstGeom prst="roundRect">
              <a:avLst/>
            </a:prstGeom>
            <a:noFill/>
            <a:ln w="57150">
              <a:solidFill>
                <a:schemeClr val="accent5">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矩形: 剪去對角角落 115">
              <a:extLst>
                <a:ext uri="{FF2B5EF4-FFF2-40B4-BE49-F238E27FC236}">
                  <a16:creationId xmlns:a16="http://schemas.microsoft.com/office/drawing/2014/main" id="{18652F8E-12DA-4236-800D-6F6394CA4134}"/>
                </a:ext>
              </a:extLst>
            </p:cNvPr>
            <p:cNvSpPr/>
            <p:nvPr/>
          </p:nvSpPr>
          <p:spPr>
            <a:xfrm>
              <a:off x="3387633" y="2068020"/>
              <a:ext cx="2733541" cy="698686"/>
            </a:xfrm>
            <a:prstGeom prst="snip2DiagRect">
              <a:avLst>
                <a:gd name="adj1" fmla="val 21979"/>
                <a:gd name="adj2" fmla="val 22162"/>
              </a:avLst>
            </a:prstGeom>
            <a:solidFill>
              <a:schemeClr val="accent5">
                <a:lumMod val="20000"/>
                <a:lumOff val="80000"/>
              </a:scheme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rgbClr val="002060"/>
                  </a:solidFill>
                </a:rPr>
                <a:t>Change amount of velocity</a:t>
              </a:r>
              <a:endParaRPr lang="zh-TW" altLang="en-US" sz="2400" b="1" dirty="0">
                <a:solidFill>
                  <a:srgbClr val="002060"/>
                </a:solidFill>
              </a:endParaRPr>
            </a:p>
          </p:txBody>
        </p:sp>
      </p:grpSp>
    </p:spTree>
    <p:extLst>
      <p:ext uri="{BB962C8B-B14F-4D97-AF65-F5344CB8AC3E}">
        <p14:creationId xmlns:p14="http://schemas.microsoft.com/office/powerpoint/2010/main" val="2937651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29</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Tested AMR</a:t>
            </a:r>
            <a:endParaRPr lang="zh-TW" altLang="en-US" dirty="0"/>
          </a:p>
        </p:txBody>
      </p:sp>
      <p:sp>
        <p:nvSpPr>
          <p:cNvPr id="3" name="文字方塊 2">
            <a:extLst>
              <a:ext uri="{FF2B5EF4-FFF2-40B4-BE49-F238E27FC236}">
                <a16:creationId xmlns:a16="http://schemas.microsoft.com/office/drawing/2014/main" id="{4C1E6E45-47C8-43DD-81EC-F5985BF34D64}"/>
              </a:ext>
            </a:extLst>
          </p:cNvPr>
          <p:cNvSpPr txBox="1"/>
          <p:nvPr/>
        </p:nvSpPr>
        <p:spPr>
          <a:xfrm>
            <a:off x="1319417" y="1459855"/>
            <a:ext cx="6319633" cy="2308324"/>
          </a:xfrm>
          <a:prstGeom prst="rect">
            <a:avLst/>
          </a:prstGeom>
          <a:noFill/>
        </p:spPr>
        <p:txBody>
          <a:bodyPr wrap="square" rtlCol="0">
            <a:spAutoFit/>
          </a:bodyPr>
          <a:lstStyle/>
          <a:p>
            <a:r>
              <a:rPr lang="en-US" altLang="zh-TW" sz="2400" b="1" dirty="0"/>
              <a:t>Generalized Bicycle Model</a:t>
            </a:r>
          </a:p>
          <a:p>
            <a:pPr marL="342900" indent="-342900">
              <a:buFont typeface="Arial" panose="020B0604020202020204" pitchFamily="34" charset="0"/>
              <a:buChar char="•"/>
            </a:pPr>
            <a:r>
              <a:rPr lang="en-US" altLang="zh-TW" sz="2400" dirty="0"/>
              <a:t>2 wheels that can rotate and spin independently</a:t>
            </a:r>
          </a:p>
          <a:p>
            <a:pPr marL="342900" indent="-342900">
              <a:buFont typeface="Arial" panose="020B0604020202020204" pitchFamily="34" charset="0"/>
              <a:buChar char="•"/>
            </a:pPr>
            <a:r>
              <a:rPr lang="en-US" altLang="zh-TW" sz="2400" dirty="0"/>
              <a:t>Holonomic robot (heading and orientation are decoupled)</a:t>
            </a:r>
          </a:p>
          <a:p>
            <a:pPr marL="342900" indent="-342900">
              <a:buFont typeface="Arial" panose="020B0604020202020204" pitchFamily="34" charset="0"/>
              <a:buChar char="•"/>
            </a:pPr>
            <a:endParaRPr lang="zh-TW" altLang="en-US" sz="2400" dirty="0"/>
          </a:p>
        </p:txBody>
      </p:sp>
      <p:grpSp>
        <p:nvGrpSpPr>
          <p:cNvPr id="9" name="群組 8">
            <a:extLst>
              <a:ext uri="{FF2B5EF4-FFF2-40B4-BE49-F238E27FC236}">
                <a16:creationId xmlns:a16="http://schemas.microsoft.com/office/drawing/2014/main" id="{52DCC5A8-3B2D-4969-B22B-F245D4454C75}"/>
              </a:ext>
            </a:extLst>
          </p:cNvPr>
          <p:cNvGrpSpPr/>
          <p:nvPr/>
        </p:nvGrpSpPr>
        <p:grpSpPr>
          <a:xfrm>
            <a:off x="1482920" y="3662904"/>
            <a:ext cx="2052491" cy="1884441"/>
            <a:chOff x="6165118" y="2146867"/>
            <a:chExt cx="2052491" cy="1884441"/>
          </a:xfrm>
        </p:grpSpPr>
        <p:pic>
          <p:nvPicPr>
            <p:cNvPr id="55" name="圖片 54">
              <a:extLst>
                <a:ext uri="{FF2B5EF4-FFF2-40B4-BE49-F238E27FC236}">
                  <a16:creationId xmlns:a16="http://schemas.microsoft.com/office/drawing/2014/main" id="{3F9494C3-7637-44AE-BF8F-EDA6C91A0D4F}"/>
                </a:ext>
              </a:extLst>
            </p:cNvPr>
            <p:cNvPicPr>
              <a:picLocks noChangeAspect="1"/>
            </p:cNvPicPr>
            <p:nvPr/>
          </p:nvPicPr>
          <p:blipFill>
            <a:blip r:embed="rId3"/>
            <a:stretch>
              <a:fillRect/>
            </a:stretch>
          </p:blipFill>
          <p:spPr>
            <a:xfrm>
              <a:off x="6165118" y="2173598"/>
              <a:ext cx="1686160" cy="1686160"/>
            </a:xfrm>
            <a:prstGeom prst="rect">
              <a:avLst/>
            </a:prstGeom>
          </p:spPr>
        </p:pic>
        <p:sp>
          <p:nvSpPr>
            <p:cNvPr id="56" name="文字方塊 55">
              <a:extLst>
                <a:ext uri="{FF2B5EF4-FFF2-40B4-BE49-F238E27FC236}">
                  <a16:creationId xmlns:a16="http://schemas.microsoft.com/office/drawing/2014/main" id="{F994CA2C-0F55-48AF-9C74-7A0AE0ED7043}"/>
                </a:ext>
              </a:extLst>
            </p:cNvPr>
            <p:cNvSpPr txBox="1"/>
            <p:nvPr/>
          </p:nvSpPr>
          <p:spPr>
            <a:xfrm>
              <a:off x="7390698" y="2146867"/>
              <a:ext cx="826911" cy="369332"/>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lgn="ctr"/>
              <a:r>
                <a:rPr lang="en-US" altLang="zh-TW" b="1" dirty="0">
                  <a:solidFill>
                    <a:schemeClr val="accent3">
                      <a:lumMod val="50000"/>
                    </a:schemeClr>
                  </a:solidFill>
                </a:rPr>
                <a:t>rotate</a:t>
              </a:r>
              <a:endParaRPr lang="zh-TW" altLang="en-US" b="1" dirty="0">
                <a:solidFill>
                  <a:schemeClr val="accent3">
                    <a:lumMod val="50000"/>
                  </a:schemeClr>
                </a:solidFill>
              </a:endParaRPr>
            </a:p>
          </p:txBody>
        </p:sp>
        <p:sp>
          <p:nvSpPr>
            <p:cNvPr id="57" name="文字方塊 56">
              <a:extLst>
                <a:ext uri="{FF2B5EF4-FFF2-40B4-BE49-F238E27FC236}">
                  <a16:creationId xmlns:a16="http://schemas.microsoft.com/office/drawing/2014/main" id="{88A08258-A0BF-44AC-8397-7C5AC229B34A}"/>
                </a:ext>
              </a:extLst>
            </p:cNvPr>
            <p:cNvSpPr txBox="1"/>
            <p:nvPr/>
          </p:nvSpPr>
          <p:spPr>
            <a:xfrm>
              <a:off x="7271832" y="3661976"/>
              <a:ext cx="703709" cy="369332"/>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lgn="ctr"/>
              <a:r>
                <a:rPr lang="en-US" altLang="zh-TW" b="1" dirty="0">
                  <a:solidFill>
                    <a:schemeClr val="accent3">
                      <a:lumMod val="50000"/>
                    </a:schemeClr>
                  </a:solidFill>
                </a:rPr>
                <a:t>spin</a:t>
              </a:r>
              <a:endParaRPr lang="zh-TW" altLang="en-US" b="1" dirty="0">
                <a:solidFill>
                  <a:schemeClr val="accent3">
                    <a:lumMod val="50000"/>
                  </a:schemeClr>
                </a:solidFill>
              </a:endParaRPr>
            </a:p>
          </p:txBody>
        </p:sp>
      </p:grpSp>
      <p:grpSp>
        <p:nvGrpSpPr>
          <p:cNvPr id="59" name="群組 58">
            <a:extLst>
              <a:ext uri="{FF2B5EF4-FFF2-40B4-BE49-F238E27FC236}">
                <a16:creationId xmlns:a16="http://schemas.microsoft.com/office/drawing/2014/main" id="{59016949-3EFF-47EF-A751-4B80C9B8D23E}"/>
              </a:ext>
            </a:extLst>
          </p:cNvPr>
          <p:cNvGrpSpPr/>
          <p:nvPr/>
        </p:nvGrpSpPr>
        <p:grpSpPr>
          <a:xfrm>
            <a:off x="3975565" y="3278208"/>
            <a:ext cx="3702926" cy="2391644"/>
            <a:chOff x="2190870" y="3853137"/>
            <a:chExt cx="3702926" cy="2391644"/>
          </a:xfrm>
        </p:grpSpPr>
        <p:pic>
          <p:nvPicPr>
            <p:cNvPr id="60" name="圖片 59">
              <a:extLst>
                <a:ext uri="{FF2B5EF4-FFF2-40B4-BE49-F238E27FC236}">
                  <a16:creationId xmlns:a16="http://schemas.microsoft.com/office/drawing/2014/main" id="{339F896A-0A9A-42DD-A813-6C85F2137049}"/>
                </a:ext>
              </a:extLst>
            </p:cNvPr>
            <p:cNvPicPr>
              <a:picLocks noChangeAspect="1"/>
            </p:cNvPicPr>
            <p:nvPr/>
          </p:nvPicPr>
          <p:blipFill rotWithShape="1">
            <a:blip r:embed="rId4">
              <a:extLst>
                <a:ext uri="{28A0092B-C50C-407E-A947-70E740481C1C}">
                  <a14:useLocalDpi xmlns:a14="http://schemas.microsoft.com/office/drawing/2010/main" val="0"/>
                </a:ext>
              </a:extLst>
            </a:blip>
            <a:srcRect l="1233" t="11155" r="7875" b="4847"/>
            <a:stretch/>
          </p:blipFill>
          <p:spPr>
            <a:xfrm>
              <a:off x="2190870" y="3859469"/>
              <a:ext cx="3441460" cy="2385312"/>
            </a:xfrm>
            <a:prstGeom prst="rect">
              <a:avLst/>
            </a:prstGeom>
          </p:spPr>
        </p:pic>
        <p:sp>
          <p:nvSpPr>
            <p:cNvPr id="61" name="橢圓 60">
              <a:extLst>
                <a:ext uri="{FF2B5EF4-FFF2-40B4-BE49-F238E27FC236}">
                  <a16:creationId xmlns:a16="http://schemas.microsoft.com/office/drawing/2014/main" id="{A0E56890-5213-4582-B1E7-802457C0B6C7}"/>
                </a:ext>
              </a:extLst>
            </p:cNvPr>
            <p:cNvSpPr/>
            <p:nvPr/>
          </p:nvSpPr>
          <p:spPr>
            <a:xfrm>
              <a:off x="4486333" y="3859469"/>
              <a:ext cx="1034930" cy="16216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71684F87-E508-4E8B-AF99-1AA4DED7DDDA}"/>
                </a:ext>
              </a:extLst>
            </p:cNvPr>
            <p:cNvSpPr txBox="1"/>
            <p:nvPr/>
          </p:nvSpPr>
          <p:spPr>
            <a:xfrm>
              <a:off x="4113799" y="5475277"/>
              <a:ext cx="1779997" cy="369332"/>
            </a:xfrm>
            <a:prstGeom prst="rect">
              <a:avLst/>
            </a:prstGeom>
            <a:noFill/>
          </p:spPr>
          <p:txBody>
            <a:bodyPr wrap="square" rtlCol="0">
              <a:spAutoFit/>
            </a:bodyPr>
            <a:lstStyle/>
            <a:p>
              <a:r>
                <a:rPr lang="en-US" altLang="zh-TW" b="1" dirty="0">
                  <a:solidFill>
                    <a:srgbClr val="FF0000"/>
                  </a:solidFill>
                </a:rPr>
                <a:t>Front wheel</a:t>
              </a:r>
              <a:endParaRPr lang="zh-TW" altLang="en-US" b="1" dirty="0">
                <a:solidFill>
                  <a:srgbClr val="FF0000"/>
                </a:solidFill>
              </a:endParaRPr>
            </a:p>
          </p:txBody>
        </p:sp>
        <p:sp>
          <p:nvSpPr>
            <p:cNvPr id="63" name="橢圓 62">
              <a:extLst>
                <a:ext uri="{FF2B5EF4-FFF2-40B4-BE49-F238E27FC236}">
                  <a16:creationId xmlns:a16="http://schemas.microsoft.com/office/drawing/2014/main" id="{1F1B7677-DCAD-450E-B8E4-355ADF7FB163}"/>
                </a:ext>
              </a:extLst>
            </p:cNvPr>
            <p:cNvSpPr/>
            <p:nvPr/>
          </p:nvSpPr>
          <p:spPr>
            <a:xfrm>
              <a:off x="2816402" y="3853137"/>
              <a:ext cx="773462" cy="11911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a:extLst>
                <a:ext uri="{FF2B5EF4-FFF2-40B4-BE49-F238E27FC236}">
                  <a16:creationId xmlns:a16="http://schemas.microsoft.com/office/drawing/2014/main" id="{AFD2F9EC-8992-4E77-B023-96C3BBDE1F3D}"/>
                </a:ext>
              </a:extLst>
            </p:cNvPr>
            <p:cNvSpPr txBox="1"/>
            <p:nvPr/>
          </p:nvSpPr>
          <p:spPr>
            <a:xfrm>
              <a:off x="2450071" y="4995388"/>
              <a:ext cx="1330293" cy="369332"/>
            </a:xfrm>
            <a:prstGeom prst="rect">
              <a:avLst/>
            </a:prstGeom>
            <a:noFill/>
          </p:spPr>
          <p:txBody>
            <a:bodyPr wrap="square" rtlCol="0">
              <a:spAutoFit/>
            </a:bodyPr>
            <a:lstStyle/>
            <a:p>
              <a:r>
                <a:rPr lang="en-US" altLang="zh-TW" b="1" dirty="0">
                  <a:solidFill>
                    <a:srgbClr val="FF0000"/>
                  </a:solidFill>
                </a:rPr>
                <a:t>rear wheel</a:t>
              </a:r>
              <a:endParaRPr lang="zh-TW" altLang="en-US" b="1" dirty="0">
                <a:solidFill>
                  <a:srgbClr val="FF0000"/>
                </a:solidFill>
              </a:endParaRPr>
            </a:p>
          </p:txBody>
        </p:sp>
      </p:grpSp>
      <p:pic>
        <p:nvPicPr>
          <p:cNvPr id="65" name="圖片 64">
            <a:extLst>
              <a:ext uri="{FF2B5EF4-FFF2-40B4-BE49-F238E27FC236}">
                <a16:creationId xmlns:a16="http://schemas.microsoft.com/office/drawing/2014/main" id="{B1C6805E-4A75-4FD7-8A91-214971587E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5113" y="1265541"/>
            <a:ext cx="3714750" cy="3524250"/>
          </a:xfrm>
          <a:prstGeom prst="rect">
            <a:avLst/>
          </a:prstGeom>
        </p:spPr>
      </p:pic>
    </p:spTree>
    <p:extLst>
      <p:ext uri="{BB962C8B-B14F-4D97-AF65-F5344CB8AC3E}">
        <p14:creationId xmlns:p14="http://schemas.microsoft.com/office/powerpoint/2010/main" val="1657425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Autonomous Mobile Robots (AMR)</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3</a:t>
            </a:fld>
            <a:endParaRPr lang="zh-TW" altLang="en-US" sz="3200" dirty="0">
              <a:solidFill>
                <a:srgbClr val="663300"/>
              </a:solidFill>
            </a:endParaRPr>
          </a:p>
        </p:txBody>
      </p:sp>
      <p:pic>
        <p:nvPicPr>
          <p:cNvPr id="10" name="圖片 9">
            <a:extLst>
              <a:ext uri="{FF2B5EF4-FFF2-40B4-BE49-F238E27FC236}">
                <a16:creationId xmlns:a16="http://schemas.microsoft.com/office/drawing/2014/main" id="{F4DC488F-EDF0-495F-BB72-8011333D07F4}"/>
              </a:ext>
            </a:extLst>
          </p:cNvPr>
          <p:cNvPicPr>
            <a:picLocks noChangeAspect="1"/>
          </p:cNvPicPr>
          <p:nvPr/>
        </p:nvPicPr>
        <p:blipFill rotWithShape="1">
          <a:blip r:embed="rId3">
            <a:extLst>
              <a:ext uri="{28A0092B-C50C-407E-A947-70E740481C1C}">
                <a14:useLocalDpi xmlns:a14="http://schemas.microsoft.com/office/drawing/2010/main" val="0"/>
              </a:ext>
            </a:extLst>
          </a:blip>
          <a:srcRect l="770" t="38604" r="68006" b="10741"/>
          <a:stretch/>
        </p:blipFill>
        <p:spPr>
          <a:xfrm>
            <a:off x="5857855" y="1349421"/>
            <a:ext cx="2124893" cy="2009751"/>
          </a:xfrm>
          <a:prstGeom prst="rect">
            <a:avLst/>
          </a:prstGeom>
        </p:spPr>
      </p:pic>
      <p:pic>
        <p:nvPicPr>
          <p:cNvPr id="11" name="圖片 10">
            <a:extLst>
              <a:ext uri="{FF2B5EF4-FFF2-40B4-BE49-F238E27FC236}">
                <a16:creationId xmlns:a16="http://schemas.microsoft.com/office/drawing/2014/main" id="{A5F67A69-DF11-47C2-BDAD-40F2BDFE1267}"/>
              </a:ext>
            </a:extLst>
          </p:cNvPr>
          <p:cNvPicPr>
            <a:picLocks noChangeAspect="1"/>
          </p:cNvPicPr>
          <p:nvPr/>
        </p:nvPicPr>
        <p:blipFill rotWithShape="1">
          <a:blip r:embed="rId4">
            <a:extLst>
              <a:ext uri="{28A0092B-C50C-407E-A947-70E740481C1C}">
                <a14:useLocalDpi xmlns:a14="http://schemas.microsoft.com/office/drawing/2010/main" val="0"/>
              </a:ext>
            </a:extLst>
          </a:blip>
          <a:srcRect l="23308" r="28485"/>
          <a:stretch/>
        </p:blipFill>
        <p:spPr>
          <a:xfrm>
            <a:off x="9450588" y="1371658"/>
            <a:ext cx="1250066" cy="1944821"/>
          </a:xfrm>
          <a:prstGeom prst="rect">
            <a:avLst/>
          </a:prstGeom>
        </p:spPr>
      </p:pic>
      <p:pic>
        <p:nvPicPr>
          <p:cNvPr id="12" name="Picture 8" descr="Mobile Robotics Applications for your Industry | Robotnik ®">
            <a:extLst>
              <a:ext uri="{FF2B5EF4-FFF2-40B4-BE49-F238E27FC236}">
                <a16:creationId xmlns:a16="http://schemas.microsoft.com/office/drawing/2014/main" id="{C245CE72-FCBB-4C8D-9D86-750870748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578" y="1342344"/>
            <a:ext cx="3011782" cy="20066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群組 20">
            <a:extLst>
              <a:ext uri="{FF2B5EF4-FFF2-40B4-BE49-F238E27FC236}">
                <a16:creationId xmlns:a16="http://schemas.microsoft.com/office/drawing/2014/main" id="{3B84D290-28B8-4D94-B4FD-7F9E8C05120A}"/>
              </a:ext>
            </a:extLst>
          </p:cNvPr>
          <p:cNvGrpSpPr/>
          <p:nvPr/>
        </p:nvGrpSpPr>
        <p:grpSpPr>
          <a:xfrm>
            <a:off x="3681586" y="3535284"/>
            <a:ext cx="3643903" cy="2299561"/>
            <a:chOff x="3474720" y="3509056"/>
            <a:chExt cx="3643903" cy="2299561"/>
          </a:xfrm>
        </p:grpSpPr>
        <p:grpSp>
          <p:nvGrpSpPr>
            <p:cNvPr id="19" name="群組 18">
              <a:extLst>
                <a:ext uri="{FF2B5EF4-FFF2-40B4-BE49-F238E27FC236}">
                  <a16:creationId xmlns:a16="http://schemas.microsoft.com/office/drawing/2014/main" id="{010E8EE3-6EC0-4C99-B4AF-C664A63D5D25}"/>
                </a:ext>
              </a:extLst>
            </p:cNvPr>
            <p:cNvGrpSpPr/>
            <p:nvPr/>
          </p:nvGrpSpPr>
          <p:grpSpPr>
            <a:xfrm>
              <a:off x="3474720" y="3509056"/>
              <a:ext cx="3643903" cy="2299561"/>
              <a:chOff x="3361509" y="3509056"/>
              <a:chExt cx="3643903" cy="2299561"/>
            </a:xfrm>
          </p:grpSpPr>
          <p:sp>
            <p:nvSpPr>
              <p:cNvPr id="18" name="矩形: 圓角 17">
                <a:extLst>
                  <a:ext uri="{FF2B5EF4-FFF2-40B4-BE49-F238E27FC236}">
                    <a16:creationId xmlns:a16="http://schemas.microsoft.com/office/drawing/2014/main" id="{FB1A184A-BBE7-43C7-AD12-648F39B3DCE3}"/>
                  </a:ext>
                </a:extLst>
              </p:cNvPr>
              <p:cNvSpPr/>
              <p:nvPr/>
            </p:nvSpPr>
            <p:spPr>
              <a:xfrm>
                <a:off x="3361509" y="3509056"/>
                <a:ext cx="3643903" cy="2299561"/>
              </a:xfrm>
              <a:prstGeom prst="roundRect">
                <a:avLst/>
              </a:prstGeom>
              <a:solidFill>
                <a:srgbClr val="FFFFFF">
                  <a:alpha val="25098"/>
                </a:srgbClr>
              </a:solid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a:extLst>
                  <a:ext uri="{FF2B5EF4-FFF2-40B4-BE49-F238E27FC236}">
                    <a16:creationId xmlns:a16="http://schemas.microsoft.com/office/drawing/2014/main" id="{F6E0E383-927F-41BA-ABAB-373D0BDAD9AF}"/>
                  </a:ext>
                </a:extLst>
              </p:cNvPr>
              <p:cNvGrpSpPr/>
              <p:nvPr/>
            </p:nvGrpSpPr>
            <p:grpSpPr>
              <a:xfrm>
                <a:off x="3736979" y="3592297"/>
                <a:ext cx="3268433" cy="2152132"/>
                <a:chOff x="3446275" y="3509056"/>
                <a:chExt cx="3268433" cy="2152132"/>
              </a:xfrm>
            </p:grpSpPr>
            <p:sp>
              <p:nvSpPr>
                <p:cNvPr id="8" name="矩形: 剪去同側角落 7">
                  <a:extLst>
                    <a:ext uri="{FF2B5EF4-FFF2-40B4-BE49-F238E27FC236}">
                      <a16:creationId xmlns:a16="http://schemas.microsoft.com/office/drawing/2014/main" id="{48508EBC-3573-46C4-B518-D62C737C0F69}"/>
                    </a:ext>
                  </a:extLst>
                </p:cNvPr>
                <p:cNvSpPr/>
                <p:nvPr/>
              </p:nvSpPr>
              <p:spPr>
                <a:xfrm>
                  <a:off x="3446275" y="3636604"/>
                  <a:ext cx="2099878" cy="741404"/>
                </a:xfrm>
                <a:prstGeom prst="snip2SameRect">
                  <a:avLst>
                    <a:gd name="adj1" fmla="val 16667"/>
                    <a:gd name="adj2" fmla="val 18333"/>
                  </a:avLst>
                </a:prstGeom>
                <a:solidFill>
                  <a:schemeClr val="accent1">
                    <a:lumMod val="20000"/>
                    <a:lumOff val="80000"/>
                  </a:schemeClr>
                </a:solidFill>
                <a:ln w="38100">
                  <a:solidFill>
                    <a:srgbClr val="F26E61"/>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accent1">
                          <a:lumMod val="50000"/>
                        </a:schemeClr>
                      </a:solidFill>
                    </a:rPr>
                    <a:t>Motion Planning</a:t>
                  </a:r>
                  <a:endParaRPr lang="zh-TW" altLang="en-US" sz="2400" b="1" dirty="0">
                    <a:solidFill>
                      <a:schemeClr val="accent1">
                        <a:lumMod val="50000"/>
                      </a:schemeClr>
                    </a:solidFill>
                  </a:endParaRPr>
                </a:p>
              </p:txBody>
            </p:sp>
            <p:pic>
              <p:nvPicPr>
                <p:cNvPr id="16" name="圖片 15">
                  <a:extLst>
                    <a:ext uri="{FF2B5EF4-FFF2-40B4-BE49-F238E27FC236}">
                      <a16:creationId xmlns:a16="http://schemas.microsoft.com/office/drawing/2014/main" id="{F4130876-DCF4-436A-9521-36846569C0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2576" y="3509056"/>
                  <a:ext cx="2152132" cy="2152132"/>
                </a:xfrm>
                <a:prstGeom prst="rect">
                  <a:avLst/>
                </a:prstGeom>
              </p:spPr>
            </p:pic>
          </p:grpSp>
        </p:grpSp>
        <p:pic>
          <p:nvPicPr>
            <p:cNvPr id="20" name="圖片 19">
              <a:extLst>
                <a:ext uri="{FF2B5EF4-FFF2-40B4-BE49-F238E27FC236}">
                  <a16:creationId xmlns:a16="http://schemas.microsoft.com/office/drawing/2014/main" id="{22E75BF5-1AEA-4BD6-9162-34BDBBDCCD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1456" y="4604128"/>
              <a:ext cx="1052311" cy="1052311"/>
            </a:xfrm>
            <a:prstGeom prst="rect">
              <a:avLst/>
            </a:prstGeom>
          </p:spPr>
        </p:pic>
      </p:grpSp>
    </p:spTree>
    <p:extLst>
      <p:ext uri="{BB962C8B-B14F-4D97-AF65-F5344CB8AC3E}">
        <p14:creationId xmlns:p14="http://schemas.microsoft.com/office/powerpoint/2010/main" val="1888469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30</a:t>
            </a:fld>
            <a:endParaRPr lang="zh-TW" altLang="en-US" sz="3200" dirty="0">
              <a:solidFill>
                <a:srgbClr val="FFFF00"/>
              </a:solidFill>
            </a:endParaRPr>
          </a:p>
        </p:txBody>
      </p:sp>
      <p:grpSp>
        <p:nvGrpSpPr>
          <p:cNvPr id="27" name="群組 26">
            <a:extLst>
              <a:ext uri="{FF2B5EF4-FFF2-40B4-BE49-F238E27FC236}">
                <a16:creationId xmlns:a16="http://schemas.microsoft.com/office/drawing/2014/main" id="{3608A229-5F20-472E-B671-C2FF00D7A3CE}"/>
              </a:ext>
            </a:extLst>
          </p:cNvPr>
          <p:cNvGrpSpPr/>
          <p:nvPr/>
        </p:nvGrpSpPr>
        <p:grpSpPr>
          <a:xfrm>
            <a:off x="1446270" y="1334785"/>
            <a:ext cx="2814556" cy="4318000"/>
            <a:chOff x="1689711" y="1380067"/>
            <a:chExt cx="2814556" cy="4318000"/>
          </a:xfrm>
        </p:grpSpPr>
        <p:sp>
          <p:nvSpPr>
            <p:cNvPr id="11" name="手繪多邊形: 圖案 10">
              <a:extLst>
                <a:ext uri="{FF2B5EF4-FFF2-40B4-BE49-F238E27FC236}">
                  <a16:creationId xmlns:a16="http://schemas.microsoft.com/office/drawing/2014/main" id="{D3023E17-374D-4CDC-8C16-E8538F4CFD8E}"/>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a:extLst>
                <a:ext uri="{FF2B5EF4-FFF2-40B4-BE49-F238E27FC236}">
                  <a16:creationId xmlns:a16="http://schemas.microsoft.com/office/drawing/2014/main" id="{44FA7C1B-7C40-486B-B4BF-0A936C382881}"/>
                </a:ext>
              </a:extLst>
            </p:cNvPr>
            <p:cNvCxnSpPr>
              <a:stCxn id="11" idx="1"/>
              <a:endCxn id="11"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7E226DF9-7BE2-4E0C-99C8-26981049C793}"/>
                </a:ext>
              </a:extLst>
            </p:cNvPr>
            <p:cNvCxnSpPr>
              <a:cxnSpLocks/>
              <a:stCxn id="11" idx="1"/>
              <a:endCxn id="11"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0E99B352-5B55-4FAB-8313-87E150939900}"/>
                  </a:ext>
                </a:extLst>
              </p:cNvPr>
              <p:cNvSpPr txBox="1"/>
              <p:nvPr/>
            </p:nvSpPr>
            <p:spPr>
              <a:xfrm>
                <a:off x="2571728" y="2946392"/>
                <a:ext cx="11260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oMath>
                  </m:oMathPara>
                </a14:m>
                <a:endParaRPr lang="zh-TW" altLang="en-US" sz="2400" dirty="0"/>
              </a:p>
            </p:txBody>
          </p:sp>
        </mc:Choice>
        <mc:Fallback xmlns="">
          <p:sp>
            <p:nvSpPr>
              <p:cNvPr id="28" name="文字方塊 27">
                <a:extLst>
                  <a:ext uri="{FF2B5EF4-FFF2-40B4-BE49-F238E27FC236}">
                    <a16:creationId xmlns:a16="http://schemas.microsoft.com/office/drawing/2014/main" id="{0E99B352-5B55-4FAB-8313-87E150939900}"/>
                  </a:ext>
                </a:extLst>
              </p:cNvPr>
              <p:cNvSpPr txBox="1">
                <a:spLocks noRot="1" noChangeAspect="1" noMove="1" noResize="1" noEditPoints="1" noAdjustHandles="1" noChangeArrowheads="1" noChangeShapeType="1" noTextEdit="1"/>
              </p:cNvSpPr>
              <p:nvPr/>
            </p:nvSpPr>
            <p:spPr>
              <a:xfrm>
                <a:off x="2571728" y="2946392"/>
                <a:ext cx="1126066" cy="461665"/>
              </a:xfrm>
              <a:prstGeom prst="rect">
                <a:avLst/>
              </a:prstGeom>
              <a:blipFill>
                <a:blip r:embed="rId2"/>
                <a:stretch>
                  <a:fillRect b="-3947"/>
                </a:stretch>
              </a:blipFill>
            </p:spPr>
            <p:txBody>
              <a:bodyPr/>
              <a:lstStyle/>
              <a:p>
                <a:r>
                  <a:rPr lang="zh-TW" altLang="en-US">
                    <a:noFill/>
                  </a:rPr>
                  <a:t> </a:t>
                </a:r>
              </a:p>
            </p:txBody>
          </p:sp>
        </mc:Fallback>
      </mc:AlternateContent>
      <p:cxnSp>
        <p:nvCxnSpPr>
          <p:cNvPr id="41" name="直線單箭頭接點 40">
            <a:extLst>
              <a:ext uri="{FF2B5EF4-FFF2-40B4-BE49-F238E27FC236}">
                <a16:creationId xmlns:a16="http://schemas.microsoft.com/office/drawing/2014/main" id="{FFB9D12B-1B8C-4D24-A25D-201FFB9410E2}"/>
              </a:ext>
            </a:extLst>
          </p:cNvPr>
          <p:cNvCxnSpPr/>
          <p:nvPr/>
        </p:nvCxnSpPr>
        <p:spPr>
          <a:xfrm>
            <a:off x="474744" y="5220985"/>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1A4FE00A-6132-4D90-AA50-30CB31A92ED6}"/>
              </a:ext>
            </a:extLst>
          </p:cNvPr>
          <p:cNvCxnSpPr>
            <a:cxnSpLocks/>
          </p:cNvCxnSpPr>
          <p:nvPr/>
        </p:nvCxnSpPr>
        <p:spPr>
          <a:xfrm flipV="1">
            <a:off x="2657088" y="2030901"/>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3F9A8ED2-0F1D-4EEC-B761-28D536A47A1E}"/>
                  </a:ext>
                </a:extLst>
              </p:cNvPr>
              <p:cNvSpPr txBox="1"/>
              <p:nvPr/>
            </p:nvSpPr>
            <p:spPr>
              <a:xfrm>
                <a:off x="3988499" y="4761272"/>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47" name="文字方塊 46">
                <a:extLst>
                  <a:ext uri="{FF2B5EF4-FFF2-40B4-BE49-F238E27FC236}">
                    <a16:creationId xmlns:a16="http://schemas.microsoft.com/office/drawing/2014/main" id="{3F9A8ED2-0F1D-4EEC-B761-28D536A47A1E}"/>
                  </a:ext>
                </a:extLst>
              </p:cNvPr>
              <p:cNvSpPr txBox="1">
                <a:spLocks noRot="1" noChangeAspect="1" noMove="1" noResize="1" noEditPoints="1" noAdjustHandles="1" noChangeArrowheads="1" noChangeShapeType="1" noTextEdit="1"/>
              </p:cNvSpPr>
              <p:nvPr/>
            </p:nvSpPr>
            <p:spPr>
              <a:xfrm>
                <a:off x="3988499" y="4761272"/>
                <a:ext cx="544654" cy="46166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C99685B8-A59F-4A4A-9779-2995E377867B}"/>
                  </a:ext>
                </a:extLst>
              </p:cNvPr>
              <p:cNvSpPr txBox="1"/>
              <p:nvPr/>
            </p:nvSpPr>
            <p:spPr>
              <a:xfrm>
                <a:off x="2165251" y="1752387"/>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49" name="文字方塊 48">
                <a:extLst>
                  <a:ext uri="{FF2B5EF4-FFF2-40B4-BE49-F238E27FC236}">
                    <a16:creationId xmlns:a16="http://schemas.microsoft.com/office/drawing/2014/main" id="{C99685B8-A59F-4A4A-9779-2995E377867B}"/>
                  </a:ext>
                </a:extLst>
              </p:cNvPr>
              <p:cNvSpPr txBox="1">
                <a:spLocks noRot="1" noChangeAspect="1" noMove="1" noResize="1" noEditPoints="1" noAdjustHandles="1" noChangeArrowheads="1" noChangeShapeType="1" noTextEdit="1"/>
              </p:cNvSpPr>
              <p:nvPr/>
            </p:nvSpPr>
            <p:spPr>
              <a:xfrm>
                <a:off x="2165251" y="1752387"/>
                <a:ext cx="528471" cy="490840"/>
              </a:xfrm>
              <a:prstGeom prst="rect">
                <a:avLst/>
              </a:prstGeom>
              <a:blipFill>
                <a:blip r:embed="rId4"/>
                <a:stretch>
                  <a:fillRect b="-6173"/>
                </a:stretch>
              </a:blipFill>
            </p:spPr>
            <p:txBody>
              <a:bodyPr/>
              <a:lstStyle/>
              <a:p>
                <a:r>
                  <a:rPr lang="zh-TW" altLang="en-US">
                    <a:noFill/>
                  </a:rPr>
                  <a:t> </a:t>
                </a:r>
              </a:p>
            </p:txBody>
          </p:sp>
        </mc:Fallback>
      </mc:AlternateContent>
      <p:sp>
        <p:nvSpPr>
          <p:cNvPr id="109" name="箭號: 向右 108">
            <a:extLst>
              <a:ext uri="{FF2B5EF4-FFF2-40B4-BE49-F238E27FC236}">
                <a16:creationId xmlns:a16="http://schemas.microsoft.com/office/drawing/2014/main" id="{CED1280F-6294-479C-BD76-2600B0ACBBF2}"/>
              </a:ext>
            </a:extLst>
          </p:cNvPr>
          <p:cNvSpPr/>
          <p:nvPr/>
        </p:nvSpPr>
        <p:spPr>
          <a:xfrm>
            <a:off x="5394868" y="4626419"/>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 step -- VO</a:t>
            </a:r>
            <a:endParaRPr lang="zh-TW" altLang="en-US" dirty="0"/>
          </a:p>
        </p:txBody>
      </p:sp>
      <p:grpSp>
        <p:nvGrpSpPr>
          <p:cNvPr id="3" name="群組 2">
            <a:extLst>
              <a:ext uri="{FF2B5EF4-FFF2-40B4-BE49-F238E27FC236}">
                <a16:creationId xmlns:a16="http://schemas.microsoft.com/office/drawing/2014/main" id="{35C2133A-556A-484F-8749-394EB58053EF}"/>
              </a:ext>
            </a:extLst>
          </p:cNvPr>
          <p:cNvGrpSpPr/>
          <p:nvPr/>
        </p:nvGrpSpPr>
        <p:grpSpPr>
          <a:xfrm>
            <a:off x="6750276" y="1334785"/>
            <a:ext cx="4058409" cy="4428858"/>
            <a:chOff x="6750276" y="1334785"/>
            <a:chExt cx="4058409" cy="4428858"/>
          </a:xfrm>
        </p:grpSpPr>
        <p:grpSp>
          <p:nvGrpSpPr>
            <p:cNvPr id="25" name="群組 24">
              <a:extLst>
                <a:ext uri="{FF2B5EF4-FFF2-40B4-BE49-F238E27FC236}">
                  <a16:creationId xmlns:a16="http://schemas.microsoft.com/office/drawing/2014/main" id="{05A3CFC2-D21C-476D-8BDB-6C7B5211A4DA}"/>
                </a:ext>
              </a:extLst>
            </p:cNvPr>
            <p:cNvGrpSpPr/>
            <p:nvPr/>
          </p:nvGrpSpPr>
          <p:grpSpPr>
            <a:xfrm>
              <a:off x="7721802" y="1334785"/>
              <a:ext cx="2814556" cy="3453811"/>
              <a:chOff x="5791201" y="1380067"/>
              <a:chExt cx="2814556" cy="3453811"/>
            </a:xfrm>
          </p:grpSpPr>
          <p:sp>
            <p:nvSpPr>
              <p:cNvPr id="80" name="手繪多邊形: 圖案 79">
                <a:extLst>
                  <a:ext uri="{FF2B5EF4-FFF2-40B4-BE49-F238E27FC236}">
                    <a16:creationId xmlns:a16="http://schemas.microsoft.com/office/drawing/2014/main" id="{1474F6A2-82D0-4259-A9A3-9BFB25A7B8B7}"/>
                  </a:ext>
                </a:extLst>
              </p:cNvPr>
              <p:cNvSpPr/>
              <p:nvPr/>
            </p:nvSpPr>
            <p:spPr>
              <a:xfrm>
                <a:off x="6680713" y="3942554"/>
                <a:ext cx="864000" cy="864000"/>
              </a:xfrm>
              <a:custGeom>
                <a:avLst/>
                <a:gdLst>
                  <a:gd name="connsiteX0" fmla="*/ 432000 w 864000"/>
                  <a:gd name="connsiteY0" fmla="*/ 0 h 864000"/>
                  <a:gd name="connsiteX1" fmla="*/ 864000 w 864000"/>
                  <a:gd name="connsiteY1" fmla="*/ 432000 h 864000"/>
                  <a:gd name="connsiteX2" fmla="*/ 858035 w 864000"/>
                  <a:gd name="connsiteY2" fmla="*/ 491172 h 864000"/>
                  <a:gd name="connsiteX3" fmla="*/ 795907 w 864000"/>
                  <a:gd name="connsiteY3" fmla="*/ 663061 h 864000"/>
                  <a:gd name="connsiteX4" fmla="*/ 790221 w 864000"/>
                  <a:gd name="connsiteY4" fmla="*/ 673535 h 864000"/>
                  <a:gd name="connsiteX5" fmla="*/ 432000 w 864000"/>
                  <a:gd name="connsiteY5" fmla="*/ 864000 h 864000"/>
                  <a:gd name="connsiteX6" fmla="*/ 73779 w 864000"/>
                  <a:gd name="connsiteY6" fmla="*/ 673535 h 864000"/>
                  <a:gd name="connsiteX7" fmla="*/ 55892 w 864000"/>
                  <a:gd name="connsiteY7" fmla="*/ 640580 h 864000"/>
                  <a:gd name="connsiteX8" fmla="*/ 4191 w 864000"/>
                  <a:gd name="connsiteY8" fmla="*/ 473575 h 864000"/>
                  <a:gd name="connsiteX9" fmla="*/ 0 w 864000"/>
                  <a:gd name="connsiteY9" fmla="*/ 432000 h 864000"/>
                  <a:gd name="connsiteX10" fmla="*/ 432000 w 864000"/>
                  <a:gd name="connsiteY10"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4000" h="864000">
                    <a:moveTo>
                      <a:pt x="432000" y="0"/>
                    </a:moveTo>
                    <a:cubicBezTo>
                      <a:pt x="670587" y="0"/>
                      <a:pt x="864000" y="193413"/>
                      <a:pt x="864000" y="432000"/>
                    </a:cubicBezTo>
                    <a:lnTo>
                      <a:pt x="858035" y="491172"/>
                    </a:lnTo>
                    <a:lnTo>
                      <a:pt x="795907" y="663061"/>
                    </a:lnTo>
                    <a:lnTo>
                      <a:pt x="790221" y="673535"/>
                    </a:lnTo>
                    <a:cubicBezTo>
                      <a:pt x="712588" y="788448"/>
                      <a:pt x="581117" y="864000"/>
                      <a:pt x="432000" y="864000"/>
                    </a:cubicBezTo>
                    <a:cubicBezTo>
                      <a:pt x="282883" y="864000"/>
                      <a:pt x="151413" y="788448"/>
                      <a:pt x="73779" y="673535"/>
                    </a:cubicBezTo>
                    <a:lnTo>
                      <a:pt x="55892" y="640580"/>
                    </a:lnTo>
                    <a:lnTo>
                      <a:pt x="4191" y="473575"/>
                    </a:lnTo>
                    <a:lnTo>
                      <a:pt x="0" y="432000"/>
                    </a:lnTo>
                    <a:cubicBezTo>
                      <a:pt x="0" y="193413"/>
                      <a:pt x="193413" y="0"/>
                      <a:pt x="432000" y="0"/>
                    </a:cubicBezTo>
                    <a:close/>
                  </a:path>
                </a:pathLst>
              </a:custGeom>
              <a:ln>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9" name="手繪多邊形: 圖案 78">
                <a:extLst>
                  <a:ext uri="{FF2B5EF4-FFF2-40B4-BE49-F238E27FC236}">
                    <a16:creationId xmlns:a16="http://schemas.microsoft.com/office/drawing/2014/main" id="{7C9A62E7-BEA8-4D9F-BE98-CF22D8893B83}"/>
                  </a:ext>
                </a:extLst>
              </p:cNvPr>
              <p:cNvSpPr/>
              <p:nvPr/>
            </p:nvSpPr>
            <p:spPr>
              <a:xfrm>
                <a:off x="5791201" y="1380067"/>
                <a:ext cx="2814556" cy="3053659"/>
              </a:xfrm>
              <a:custGeom>
                <a:avLst/>
                <a:gdLst>
                  <a:gd name="connsiteX0" fmla="*/ 2687556 w 2814556"/>
                  <a:gd name="connsiteY0" fmla="*/ 0 h 3053659"/>
                  <a:gd name="connsiteX1" fmla="*/ 2721422 w 2814556"/>
                  <a:gd name="connsiteY1" fmla="*/ 16933 h 3053659"/>
                  <a:gd name="connsiteX2" fmla="*/ 2780689 w 2814556"/>
                  <a:gd name="connsiteY2" fmla="*/ 59266 h 3053659"/>
                  <a:gd name="connsiteX3" fmla="*/ 2814556 w 2814556"/>
                  <a:gd name="connsiteY3" fmla="*/ 101600 h 3053659"/>
                  <a:gd name="connsiteX4" fmla="*/ 1747547 w 2814556"/>
                  <a:gd name="connsiteY4" fmla="*/ 3053659 h 3053659"/>
                  <a:gd name="connsiteX5" fmla="*/ 1753512 w 2814556"/>
                  <a:gd name="connsiteY5" fmla="*/ 2994487 h 3053659"/>
                  <a:gd name="connsiteX6" fmla="*/ 1321512 w 2814556"/>
                  <a:gd name="connsiteY6" fmla="*/ 2562487 h 3053659"/>
                  <a:gd name="connsiteX7" fmla="*/ 889512 w 2814556"/>
                  <a:gd name="connsiteY7" fmla="*/ 2994487 h 3053659"/>
                  <a:gd name="connsiteX8" fmla="*/ 893703 w 2814556"/>
                  <a:gd name="connsiteY8" fmla="*/ 3036062 h 3053659"/>
                  <a:gd name="connsiteX9" fmla="*/ 3622 w 2814556"/>
                  <a:gd name="connsiteY9" fmla="*/ 160866 h 3053659"/>
                  <a:gd name="connsiteX10" fmla="*/ 3622 w 2814556"/>
                  <a:gd name="connsiteY10" fmla="*/ 152400 h 3053659"/>
                  <a:gd name="connsiteX11" fmla="*/ 105222 w 2814556"/>
                  <a:gd name="connsiteY11" fmla="*/ 118533 h 3053659"/>
                  <a:gd name="connsiteX12" fmla="*/ 198356 w 2814556"/>
                  <a:gd name="connsiteY12" fmla="*/ 143933 h 3053659"/>
                  <a:gd name="connsiteX13" fmla="*/ 223756 w 2814556"/>
                  <a:gd name="connsiteY13" fmla="*/ 160866 h 3053659"/>
                  <a:gd name="connsiteX14" fmla="*/ 283022 w 2814556"/>
                  <a:gd name="connsiteY14" fmla="*/ 186266 h 3053659"/>
                  <a:gd name="connsiteX15" fmla="*/ 308422 w 2814556"/>
                  <a:gd name="connsiteY15" fmla="*/ 194733 h 3053659"/>
                  <a:gd name="connsiteX16" fmla="*/ 393089 w 2814556"/>
                  <a:gd name="connsiteY16" fmla="*/ 203200 h 3053659"/>
                  <a:gd name="connsiteX17" fmla="*/ 486222 w 2814556"/>
                  <a:gd name="connsiteY17" fmla="*/ 186266 h 3053659"/>
                  <a:gd name="connsiteX18" fmla="*/ 528556 w 2814556"/>
                  <a:gd name="connsiteY18" fmla="*/ 160866 h 3053659"/>
                  <a:gd name="connsiteX19" fmla="*/ 553956 w 2814556"/>
                  <a:gd name="connsiteY19" fmla="*/ 152400 h 3053659"/>
                  <a:gd name="connsiteX20" fmla="*/ 579356 w 2814556"/>
                  <a:gd name="connsiteY20" fmla="*/ 135466 h 3053659"/>
                  <a:gd name="connsiteX21" fmla="*/ 621689 w 2814556"/>
                  <a:gd name="connsiteY21" fmla="*/ 110066 h 3053659"/>
                  <a:gd name="connsiteX22" fmla="*/ 723289 w 2814556"/>
                  <a:gd name="connsiteY22" fmla="*/ 42333 h 3053659"/>
                  <a:gd name="connsiteX23" fmla="*/ 943422 w 2814556"/>
                  <a:gd name="connsiteY23" fmla="*/ 16933 h 3053659"/>
                  <a:gd name="connsiteX24" fmla="*/ 1045022 w 2814556"/>
                  <a:gd name="connsiteY24" fmla="*/ 67733 h 3053659"/>
                  <a:gd name="connsiteX25" fmla="*/ 1112756 w 2814556"/>
                  <a:gd name="connsiteY25" fmla="*/ 101600 h 3053659"/>
                  <a:gd name="connsiteX26" fmla="*/ 1180489 w 2814556"/>
                  <a:gd name="connsiteY26" fmla="*/ 152400 h 3053659"/>
                  <a:gd name="connsiteX27" fmla="*/ 1400622 w 2814556"/>
                  <a:gd name="connsiteY27" fmla="*/ 186266 h 3053659"/>
                  <a:gd name="connsiteX28" fmla="*/ 1595356 w 2814556"/>
                  <a:gd name="connsiteY28" fmla="*/ 127000 h 3053659"/>
                  <a:gd name="connsiteX29" fmla="*/ 1654622 w 2814556"/>
                  <a:gd name="connsiteY29" fmla="*/ 101600 h 3053659"/>
                  <a:gd name="connsiteX30" fmla="*/ 1747756 w 2814556"/>
                  <a:gd name="connsiteY30" fmla="*/ 84666 h 3053659"/>
                  <a:gd name="connsiteX31" fmla="*/ 1798556 w 2814556"/>
                  <a:gd name="connsiteY31" fmla="*/ 67733 h 3053659"/>
                  <a:gd name="connsiteX32" fmla="*/ 1993289 w 2814556"/>
                  <a:gd name="connsiteY32" fmla="*/ 67733 h 3053659"/>
                  <a:gd name="connsiteX33" fmla="*/ 2052556 w 2814556"/>
                  <a:gd name="connsiteY33" fmla="*/ 101600 h 3053659"/>
                  <a:gd name="connsiteX34" fmla="*/ 2128756 w 2814556"/>
                  <a:gd name="connsiteY34" fmla="*/ 118533 h 3053659"/>
                  <a:gd name="connsiteX35" fmla="*/ 2204956 w 2814556"/>
                  <a:gd name="connsiteY35" fmla="*/ 160866 h 3053659"/>
                  <a:gd name="connsiteX36" fmla="*/ 2238822 w 2814556"/>
                  <a:gd name="connsiteY36" fmla="*/ 177800 h 3053659"/>
                  <a:gd name="connsiteX37" fmla="*/ 2323489 w 2814556"/>
                  <a:gd name="connsiteY37" fmla="*/ 194733 h 3053659"/>
                  <a:gd name="connsiteX38" fmla="*/ 2408156 w 2814556"/>
                  <a:gd name="connsiteY38" fmla="*/ 186266 h 3053659"/>
                  <a:gd name="connsiteX39" fmla="*/ 2526689 w 2814556"/>
                  <a:gd name="connsiteY39" fmla="*/ 84666 h 3053659"/>
                  <a:gd name="connsiteX40" fmla="*/ 2628289 w 2814556"/>
                  <a:gd name="connsiteY40" fmla="*/ 16933 h 3053659"/>
                  <a:gd name="connsiteX41" fmla="*/ 2687556 w 2814556"/>
                  <a:gd name="connsiteY41" fmla="*/ 0 h 30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14556" h="3053659">
                    <a:moveTo>
                      <a:pt x="2687556" y="0"/>
                    </a:moveTo>
                    <a:cubicBezTo>
                      <a:pt x="2700177" y="0"/>
                      <a:pt x="2710774" y="10157"/>
                      <a:pt x="2721422" y="16933"/>
                    </a:cubicBezTo>
                    <a:cubicBezTo>
                      <a:pt x="2741904" y="29967"/>
                      <a:pt x="2760933" y="45155"/>
                      <a:pt x="2780689" y="59266"/>
                    </a:cubicBezTo>
                    <a:lnTo>
                      <a:pt x="2814556" y="101600"/>
                    </a:lnTo>
                    <a:lnTo>
                      <a:pt x="1747547" y="3053659"/>
                    </a:lnTo>
                    <a:lnTo>
                      <a:pt x="1753512" y="2994487"/>
                    </a:lnTo>
                    <a:cubicBezTo>
                      <a:pt x="1753512" y="2755900"/>
                      <a:pt x="1560099" y="2562487"/>
                      <a:pt x="1321512" y="2562487"/>
                    </a:cubicBezTo>
                    <a:cubicBezTo>
                      <a:pt x="1082925" y="2562487"/>
                      <a:pt x="889512" y="2755900"/>
                      <a:pt x="889512" y="2994487"/>
                    </a:cubicBezTo>
                    <a:lnTo>
                      <a:pt x="893703" y="3036062"/>
                    </a:lnTo>
                    <a:lnTo>
                      <a:pt x="3622" y="160866"/>
                    </a:lnTo>
                    <a:cubicBezTo>
                      <a:pt x="-2022" y="163689"/>
                      <a:pt x="-320" y="157328"/>
                      <a:pt x="3622" y="152400"/>
                    </a:cubicBezTo>
                    <a:cubicBezTo>
                      <a:pt x="37550" y="109989"/>
                      <a:pt x="37490" y="126059"/>
                      <a:pt x="105222" y="118533"/>
                    </a:cubicBezTo>
                    <a:cubicBezTo>
                      <a:pt x="128617" y="124382"/>
                      <a:pt x="181586" y="137225"/>
                      <a:pt x="198356" y="143933"/>
                    </a:cubicBezTo>
                    <a:cubicBezTo>
                      <a:pt x="207804" y="147712"/>
                      <a:pt x="214655" y="156315"/>
                      <a:pt x="223756" y="160866"/>
                    </a:cubicBezTo>
                    <a:cubicBezTo>
                      <a:pt x="242980" y="170478"/>
                      <a:pt x="263066" y="178284"/>
                      <a:pt x="283022" y="186266"/>
                    </a:cubicBezTo>
                    <a:cubicBezTo>
                      <a:pt x="291308" y="189581"/>
                      <a:pt x="299601" y="193376"/>
                      <a:pt x="308422" y="194733"/>
                    </a:cubicBezTo>
                    <a:cubicBezTo>
                      <a:pt x="336455" y="199046"/>
                      <a:pt x="364867" y="200378"/>
                      <a:pt x="393089" y="203200"/>
                    </a:cubicBezTo>
                    <a:cubicBezTo>
                      <a:pt x="405024" y="201495"/>
                      <a:pt x="467311" y="194671"/>
                      <a:pt x="486222" y="186266"/>
                    </a:cubicBezTo>
                    <a:cubicBezTo>
                      <a:pt x="501260" y="179582"/>
                      <a:pt x="513837" y="168225"/>
                      <a:pt x="528556" y="160866"/>
                    </a:cubicBezTo>
                    <a:cubicBezTo>
                      <a:pt x="536538" y="156875"/>
                      <a:pt x="545974" y="156391"/>
                      <a:pt x="553956" y="152400"/>
                    </a:cubicBezTo>
                    <a:cubicBezTo>
                      <a:pt x="563058" y="147849"/>
                      <a:pt x="570727" y="140859"/>
                      <a:pt x="579356" y="135466"/>
                    </a:cubicBezTo>
                    <a:cubicBezTo>
                      <a:pt x="593311" y="126744"/>
                      <a:pt x="608699" y="120169"/>
                      <a:pt x="621689" y="110066"/>
                    </a:cubicBezTo>
                    <a:cubicBezTo>
                      <a:pt x="666823" y="74962"/>
                      <a:pt x="651684" y="57075"/>
                      <a:pt x="723289" y="42333"/>
                    </a:cubicBezTo>
                    <a:cubicBezTo>
                      <a:pt x="795636" y="27438"/>
                      <a:pt x="870044" y="25400"/>
                      <a:pt x="943422" y="16933"/>
                    </a:cubicBezTo>
                    <a:cubicBezTo>
                      <a:pt x="1020711" y="47848"/>
                      <a:pt x="951856" y="18044"/>
                      <a:pt x="1045022" y="67733"/>
                    </a:cubicBezTo>
                    <a:cubicBezTo>
                      <a:pt x="1067295" y="79612"/>
                      <a:pt x="1091350" y="88221"/>
                      <a:pt x="1112756" y="101600"/>
                    </a:cubicBezTo>
                    <a:cubicBezTo>
                      <a:pt x="1136688" y="116558"/>
                      <a:pt x="1153414" y="144437"/>
                      <a:pt x="1180489" y="152400"/>
                    </a:cubicBezTo>
                    <a:cubicBezTo>
                      <a:pt x="1251713" y="173348"/>
                      <a:pt x="1327244" y="174977"/>
                      <a:pt x="1400622" y="186266"/>
                    </a:cubicBezTo>
                    <a:cubicBezTo>
                      <a:pt x="1503444" y="171578"/>
                      <a:pt x="1451320" y="183362"/>
                      <a:pt x="1595356" y="127000"/>
                    </a:cubicBezTo>
                    <a:cubicBezTo>
                      <a:pt x="1615371" y="119168"/>
                      <a:pt x="1633913" y="107353"/>
                      <a:pt x="1654622" y="101600"/>
                    </a:cubicBezTo>
                    <a:cubicBezTo>
                      <a:pt x="1685024" y="93155"/>
                      <a:pt x="1717041" y="91893"/>
                      <a:pt x="1747756" y="84666"/>
                    </a:cubicBezTo>
                    <a:cubicBezTo>
                      <a:pt x="1765131" y="80578"/>
                      <a:pt x="1781623" y="73377"/>
                      <a:pt x="1798556" y="67733"/>
                    </a:cubicBezTo>
                    <a:cubicBezTo>
                      <a:pt x="1833478" y="65550"/>
                      <a:pt x="1942367" y="49546"/>
                      <a:pt x="1993289" y="67733"/>
                    </a:cubicBezTo>
                    <a:cubicBezTo>
                      <a:pt x="2014717" y="75386"/>
                      <a:pt x="2032800" y="90311"/>
                      <a:pt x="2052556" y="101600"/>
                    </a:cubicBezTo>
                    <a:cubicBezTo>
                      <a:pt x="2077956" y="107244"/>
                      <a:pt x="2103887" y="110881"/>
                      <a:pt x="2128756" y="118533"/>
                    </a:cubicBezTo>
                    <a:cubicBezTo>
                      <a:pt x="2146954" y="124132"/>
                      <a:pt x="2191421" y="153346"/>
                      <a:pt x="2204956" y="160866"/>
                    </a:cubicBezTo>
                    <a:cubicBezTo>
                      <a:pt x="2215989" y="166996"/>
                      <a:pt x="2226686" y="174333"/>
                      <a:pt x="2238822" y="177800"/>
                    </a:cubicBezTo>
                    <a:cubicBezTo>
                      <a:pt x="2266496" y="185707"/>
                      <a:pt x="2295267" y="189089"/>
                      <a:pt x="2323489" y="194733"/>
                    </a:cubicBezTo>
                    <a:cubicBezTo>
                      <a:pt x="2351711" y="191911"/>
                      <a:pt x="2380422" y="192209"/>
                      <a:pt x="2408156" y="186266"/>
                    </a:cubicBezTo>
                    <a:cubicBezTo>
                      <a:pt x="2452425" y="176780"/>
                      <a:pt x="2513093" y="98262"/>
                      <a:pt x="2526689" y="84666"/>
                    </a:cubicBezTo>
                    <a:cubicBezTo>
                      <a:pt x="2555470" y="55885"/>
                      <a:pt x="2594422" y="39511"/>
                      <a:pt x="2628289" y="16933"/>
                    </a:cubicBezTo>
                    <a:cubicBezTo>
                      <a:pt x="2648045" y="11289"/>
                      <a:pt x="2667010" y="0"/>
                      <a:pt x="2687556" y="0"/>
                    </a:cubicBezTo>
                    <a:close/>
                  </a:path>
                </a:pathLst>
              </a:custGeom>
              <a:ln>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8" name="手繪多邊形: 圖案 77">
                <a:extLst>
                  <a:ext uri="{FF2B5EF4-FFF2-40B4-BE49-F238E27FC236}">
                    <a16:creationId xmlns:a16="http://schemas.microsoft.com/office/drawing/2014/main" id="{73DD6838-4C82-47D4-B20B-44BD185DE73A}"/>
                  </a:ext>
                </a:extLst>
              </p:cNvPr>
              <p:cNvSpPr/>
              <p:nvPr/>
            </p:nvSpPr>
            <p:spPr>
              <a:xfrm>
                <a:off x="6684905" y="4416130"/>
                <a:ext cx="51701" cy="167005"/>
              </a:xfrm>
              <a:custGeom>
                <a:avLst/>
                <a:gdLst>
                  <a:gd name="connsiteX0" fmla="*/ 0 w 51701"/>
                  <a:gd name="connsiteY0" fmla="*/ 0 h 167005"/>
                  <a:gd name="connsiteX1" fmla="*/ 51701 w 51701"/>
                  <a:gd name="connsiteY1" fmla="*/ 167005 h 167005"/>
                  <a:gd name="connsiteX2" fmla="*/ 29758 w 51701"/>
                  <a:gd name="connsiteY2" fmla="*/ 126579 h 167005"/>
                  <a:gd name="connsiteX3" fmla="*/ 4586 w 51701"/>
                  <a:gd name="connsiteY3" fmla="*/ 45488 h 167005"/>
                  <a:gd name="connsiteX4" fmla="*/ 0 w 51701"/>
                  <a:gd name="connsiteY4" fmla="*/ 0 h 167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1" h="167005">
                    <a:moveTo>
                      <a:pt x="0" y="0"/>
                    </a:moveTo>
                    <a:lnTo>
                      <a:pt x="51701" y="167005"/>
                    </a:lnTo>
                    <a:lnTo>
                      <a:pt x="29758" y="126579"/>
                    </a:lnTo>
                    <a:cubicBezTo>
                      <a:pt x="18828" y="100737"/>
                      <a:pt x="10341" y="73610"/>
                      <a:pt x="4586" y="45488"/>
                    </a:cubicBez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7" name="手繪多邊形: 圖案 76">
                <a:extLst>
                  <a:ext uri="{FF2B5EF4-FFF2-40B4-BE49-F238E27FC236}">
                    <a16:creationId xmlns:a16="http://schemas.microsoft.com/office/drawing/2014/main" id="{D444C34B-B904-4C3A-BC71-4457D28C6288}"/>
                  </a:ext>
                </a:extLst>
              </p:cNvPr>
              <p:cNvSpPr/>
              <p:nvPr/>
            </p:nvSpPr>
            <p:spPr>
              <a:xfrm>
                <a:off x="7476620" y="4433727"/>
                <a:ext cx="62128" cy="171889"/>
              </a:xfrm>
              <a:custGeom>
                <a:avLst/>
                <a:gdLst>
                  <a:gd name="connsiteX0" fmla="*/ 62128 w 62128"/>
                  <a:gd name="connsiteY0" fmla="*/ 0 h 171889"/>
                  <a:gd name="connsiteX1" fmla="*/ 59316 w 62128"/>
                  <a:gd name="connsiteY1" fmla="*/ 27891 h 171889"/>
                  <a:gd name="connsiteX2" fmla="*/ 34144 w 62128"/>
                  <a:gd name="connsiteY2" fmla="*/ 108982 h 171889"/>
                  <a:gd name="connsiteX3" fmla="*/ 0 w 62128"/>
                  <a:gd name="connsiteY3" fmla="*/ 171889 h 171889"/>
                  <a:gd name="connsiteX4" fmla="*/ 62128 w 62128"/>
                  <a:gd name="connsiteY4" fmla="*/ 0 h 17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28" h="171889">
                    <a:moveTo>
                      <a:pt x="62128" y="0"/>
                    </a:moveTo>
                    <a:lnTo>
                      <a:pt x="59316" y="27891"/>
                    </a:lnTo>
                    <a:cubicBezTo>
                      <a:pt x="53562" y="56013"/>
                      <a:pt x="45075" y="83140"/>
                      <a:pt x="34144" y="108982"/>
                    </a:cubicBezTo>
                    <a:lnTo>
                      <a:pt x="0" y="171889"/>
                    </a:lnTo>
                    <a:lnTo>
                      <a:pt x="6212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24" name="拱形 23">
                <a:extLst>
                  <a:ext uri="{FF2B5EF4-FFF2-40B4-BE49-F238E27FC236}">
                    <a16:creationId xmlns:a16="http://schemas.microsoft.com/office/drawing/2014/main" id="{D974F0F7-1048-449D-80B3-1786888B247D}"/>
                  </a:ext>
                </a:extLst>
              </p:cNvPr>
              <p:cNvSpPr/>
              <p:nvPr/>
            </p:nvSpPr>
            <p:spPr>
              <a:xfrm rot="10974555">
                <a:off x="6680713" y="3969878"/>
                <a:ext cx="864000" cy="864000"/>
              </a:xfrm>
              <a:prstGeom prst="blockArc">
                <a:avLst>
                  <a:gd name="adj1" fmla="val 11915825"/>
                  <a:gd name="adj2" fmla="val 20713052"/>
                  <a:gd name="adj3" fmla="val 438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65" name="直線單箭頭接點 64">
                <a:extLst>
                  <a:ext uri="{FF2B5EF4-FFF2-40B4-BE49-F238E27FC236}">
                    <a16:creationId xmlns:a16="http://schemas.microsoft.com/office/drawing/2014/main" id="{34B48AE2-6F69-4157-B76F-A0D2063C6C78}"/>
                  </a:ext>
                </a:extLst>
              </p:cNvPr>
              <p:cNvCxnSpPr>
                <a:cxnSpLocks/>
                <a:stCxn id="24" idx="0"/>
              </p:cNvCxnSpPr>
              <p:nvPr/>
            </p:nvCxnSpPr>
            <p:spPr>
              <a:xfrm flipV="1">
                <a:off x="7497031" y="1481668"/>
                <a:ext cx="1108726" cy="30716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BF4B51D4-76C3-40D7-9986-DDDEDC63DE6C}"/>
                  </a:ext>
                </a:extLst>
              </p:cNvPr>
              <p:cNvCxnSpPr>
                <a:cxnSpLocks/>
                <a:stCxn id="80" idx="7"/>
              </p:cNvCxnSpPr>
              <p:nvPr/>
            </p:nvCxnSpPr>
            <p:spPr>
              <a:xfrm flipH="1" flipV="1">
                <a:off x="5794823" y="1532468"/>
                <a:ext cx="941782" cy="3050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0" name="直線單箭頭接點 89">
              <a:extLst>
                <a:ext uri="{FF2B5EF4-FFF2-40B4-BE49-F238E27FC236}">
                  <a16:creationId xmlns:a16="http://schemas.microsoft.com/office/drawing/2014/main" id="{674B5426-B80F-4F64-9961-A838E063A5F4}"/>
                </a:ext>
              </a:extLst>
            </p:cNvPr>
            <p:cNvCxnSpPr/>
            <p:nvPr/>
          </p:nvCxnSpPr>
          <p:spPr>
            <a:xfrm>
              <a:off x="6750276" y="5220985"/>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6C548FE7-9403-4F83-9ED4-E8A9D352EF13}"/>
                </a:ext>
              </a:extLst>
            </p:cNvPr>
            <p:cNvCxnSpPr>
              <a:cxnSpLocks/>
            </p:cNvCxnSpPr>
            <p:nvPr/>
          </p:nvCxnSpPr>
          <p:spPr>
            <a:xfrm flipV="1">
              <a:off x="8932620" y="2030901"/>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7883740E-2161-4829-A373-97A1484395E1}"/>
                    </a:ext>
                  </a:extLst>
                </p:cNvPr>
                <p:cNvSpPr txBox="1"/>
                <p:nvPr/>
              </p:nvSpPr>
              <p:spPr>
                <a:xfrm>
                  <a:off x="10264031" y="4760296"/>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96" name="文字方塊 95">
                  <a:extLst>
                    <a:ext uri="{FF2B5EF4-FFF2-40B4-BE49-F238E27FC236}">
                      <a16:creationId xmlns:a16="http://schemas.microsoft.com/office/drawing/2014/main" id="{7883740E-2161-4829-A373-97A1484395E1}"/>
                    </a:ext>
                  </a:extLst>
                </p:cNvPr>
                <p:cNvSpPr txBox="1">
                  <a:spLocks noRot="1" noChangeAspect="1" noMove="1" noResize="1" noEditPoints="1" noAdjustHandles="1" noChangeArrowheads="1" noChangeShapeType="1" noTextEdit="1"/>
                </p:cNvSpPr>
                <p:nvPr/>
              </p:nvSpPr>
              <p:spPr>
                <a:xfrm>
                  <a:off x="10264031" y="4760296"/>
                  <a:ext cx="544654" cy="46166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17C298B7-336F-45D5-B69B-10E9C3006FC3}"/>
                    </a:ext>
                  </a:extLst>
                </p:cNvPr>
                <p:cNvSpPr txBox="1"/>
                <p:nvPr/>
              </p:nvSpPr>
              <p:spPr>
                <a:xfrm>
                  <a:off x="8423381" y="1752387"/>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97" name="文字方塊 96">
                  <a:extLst>
                    <a:ext uri="{FF2B5EF4-FFF2-40B4-BE49-F238E27FC236}">
                      <a16:creationId xmlns:a16="http://schemas.microsoft.com/office/drawing/2014/main" id="{17C298B7-336F-45D5-B69B-10E9C3006FC3}"/>
                    </a:ext>
                  </a:extLst>
                </p:cNvPr>
                <p:cNvSpPr txBox="1">
                  <a:spLocks noRot="1" noChangeAspect="1" noMove="1" noResize="1" noEditPoints="1" noAdjustHandles="1" noChangeArrowheads="1" noChangeShapeType="1" noTextEdit="1"/>
                </p:cNvSpPr>
                <p:nvPr/>
              </p:nvSpPr>
              <p:spPr>
                <a:xfrm>
                  <a:off x="8423381" y="1752387"/>
                  <a:ext cx="528471" cy="490840"/>
                </a:xfrm>
                <a:prstGeom prst="rect">
                  <a:avLst/>
                </a:prstGeom>
                <a:blipFill>
                  <a:blip r:embed="rId6"/>
                  <a:stretch>
                    <a:fillRect b="-6173"/>
                  </a:stretch>
                </a:blipFill>
              </p:spPr>
              <p:txBody>
                <a:bodyPr/>
                <a:lstStyle/>
                <a:p>
                  <a:r>
                    <a:rPr lang="zh-TW" altLang="en-US">
                      <a:noFill/>
                    </a:rPr>
                    <a:t> </a:t>
                  </a:r>
                </a:p>
              </p:txBody>
            </p:sp>
          </mc:Fallback>
        </mc:AlternateContent>
        <p:sp>
          <p:nvSpPr>
            <p:cNvPr id="102" name="橢圓 101">
              <a:extLst>
                <a:ext uri="{FF2B5EF4-FFF2-40B4-BE49-F238E27FC236}">
                  <a16:creationId xmlns:a16="http://schemas.microsoft.com/office/drawing/2014/main" id="{8980993E-5422-4688-BA02-BF003AD1F6ED}"/>
                </a:ext>
              </a:extLst>
            </p:cNvPr>
            <p:cNvSpPr/>
            <p:nvPr/>
          </p:nvSpPr>
          <p:spPr>
            <a:xfrm>
              <a:off x="8410620" y="4706894"/>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8F803E1E-D665-464B-9BF1-29D229A75317}"/>
                    </a:ext>
                  </a:extLst>
                </p:cNvPr>
                <p:cNvSpPr txBox="1"/>
                <p:nvPr/>
              </p:nvSpPr>
              <p:spPr>
                <a:xfrm>
                  <a:off x="8891587" y="2848298"/>
                  <a:ext cx="11260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effectLst/>
                            <a:latin typeface="Cambria Math" panose="02040503050406030204" pitchFamily="18" charset="0"/>
                          </a:rPr>
                          <m:t>𝑉</m:t>
                        </m:r>
                        <m:sSubSup>
                          <m:sSubSupPr>
                            <m:ctrlPr>
                              <a:rPr lang="en-US" altLang="zh-TW" sz="2400" b="0" i="1" smtClean="0">
                                <a:latin typeface="Cambria Math" panose="02040503050406030204" pitchFamily="18" charset="0"/>
                              </a:rPr>
                            </m:ctrlPr>
                          </m:sSubSup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up>
                            <m:r>
                              <a:rPr lang="zh-TW" altLang="en-US" sz="2400" b="0" i="1" smtClean="0">
                                <a:latin typeface="Cambria Math" panose="02040503050406030204" pitchFamily="18" charset="0"/>
                              </a:rPr>
                              <m:t>𝜏</m:t>
                            </m:r>
                          </m:sup>
                        </m:sSubSup>
                      </m:oMath>
                    </m:oMathPara>
                  </a14:m>
                  <a:endParaRPr lang="zh-TW" altLang="en-US" sz="2400" dirty="0"/>
                </a:p>
              </p:txBody>
            </p:sp>
          </mc:Choice>
          <mc:Fallback xmlns="">
            <p:sp>
              <p:nvSpPr>
                <p:cNvPr id="111" name="文字方塊 110">
                  <a:extLst>
                    <a:ext uri="{FF2B5EF4-FFF2-40B4-BE49-F238E27FC236}">
                      <a16:creationId xmlns:a16="http://schemas.microsoft.com/office/drawing/2014/main" id="{8F803E1E-D665-464B-9BF1-29D229A75317}"/>
                    </a:ext>
                  </a:extLst>
                </p:cNvPr>
                <p:cNvSpPr txBox="1">
                  <a:spLocks noRot="1" noChangeAspect="1" noMove="1" noResize="1" noEditPoints="1" noAdjustHandles="1" noChangeArrowheads="1" noChangeShapeType="1" noTextEdit="1"/>
                </p:cNvSpPr>
                <p:nvPr/>
              </p:nvSpPr>
              <p:spPr>
                <a:xfrm>
                  <a:off x="8891587" y="2848298"/>
                  <a:ext cx="1126066" cy="461665"/>
                </a:xfrm>
                <a:prstGeom prst="rect">
                  <a:avLst/>
                </a:prstGeom>
                <a:blipFill>
                  <a:blip r:embed="rId7"/>
                  <a:stretch>
                    <a:fillRect b="-5263"/>
                  </a:stretch>
                </a:blipFill>
              </p:spPr>
              <p:txBody>
                <a:bodyPr/>
                <a:lstStyle/>
                <a:p>
                  <a:r>
                    <a:rPr lang="zh-TW" altLang="en-US">
                      <a:noFill/>
                    </a:rPr>
                    <a:t> </a:t>
                  </a:r>
                </a:p>
              </p:txBody>
            </p:sp>
          </mc:Fallback>
        </mc:AlternateContent>
      </p:grpSp>
      <p:sp>
        <p:nvSpPr>
          <p:cNvPr id="74" name="文字方塊 73">
            <a:extLst>
              <a:ext uri="{FF2B5EF4-FFF2-40B4-BE49-F238E27FC236}">
                <a16:creationId xmlns:a16="http://schemas.microsoft.com/office/drawing/2014/main" id="{8EA8EDBA-5643-4144-9550-B542768F7ECF}"/>
              </a:ext>
            </a:extLst>
          </p:cNvPr>
          <p:cNvSpPr txBox="1"/>
          <p:nvPr/>
        </p:nvSpPr>
        <p:spPr>
          <a:xfrm>
            <a:off x="4728738" y="4081883"/>
            <a:ext cx="2305583" cy="646331"/>
          </a:xfrm>
          <a:prstGeom prst="rect">
            <a:avLst/>
          </a:prstGeom>
          <a:noFill/>
        </p:spPr>
        <p:txBody>
          <a:bodyPr wrap="square" rtlCol="0">
            <a:spAutoFit/>
          </a:bodyPr>
          <a:lstStyle/>
          <a:p>
            <a:r>
              <a:rPr lang="en-US" altLang="zh-TW" dirty="0"/>
              <a:t>Cut off the relatively safe region</a:t>
            </a:r>
            <a:endParaRPr lang="zh-TW" altLang="en-US" dirty="0"/>
          </a:p>
        </p:txBody>
      </p:sp>
      <p:grpSp>
        <p:nvGrpSpPr>
          <p:cNvPr id="59" name="群組 58">
            <a:extLst>
              <a:ext uri="{FF2B5EF4-FFF2-40B4-BE49-F238E27FC236}">
                <a16:creationId xmlns:a16="http://schemas.microsoft.com/office/drawing/2014/main" id="{6A875127-3754-4A8B-96CF-7C16DCA6E551}"/>
              </a:ext>
            </a:extLst>
          </p:cNvPr>
          <p:cNvGrpSpPr/>
          <p:nvPr/>
        </p:nvGrpSpPr>
        <p:grpSpPr>
          <a:xfrm rot="1202559">
            <a:off x="2183499" y="1823328"/>
            <a:ext cx="2814556" cy="4318000"/>
            <a:chOff x="1689711" y="1380067"/>
            <a:chExt cx="2814556" cy="4318000"/>
          </a:xfrm>
        </p:grpSpPr>
        <p:sp>
          <p:nvSpPr>
            <p:cNvPr id="61" name="手繪多邊形: 圖案 60">
              <a:extLst>
                <a:ext uri="{FF2B5EF4-FFF2-40B4-BE49-F238E27FC236}">
                  <a16:creationId xmlns:a16="http://schemas.microsoft.com/office/drawing/2014/main" id="{977B75D9-8318-4A90-B9D7-0B9CFDBA1BB3}"/>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3" name="直線單箭頭接點 62">
              <a:extLst>
                <a:ext uri="{FF2B5EF4-FFF2-40B4-BE49-F238E27FC236}">
                  <a16:creationId xmlns:a16="http://schemas.microsoft.com/office/drawing/2014/main" id="{B9FFD667-0287-4489-8AAF-9C6C27D03DBC}"/>
                </a:ext>
              </a:extLst>
            </p:cNvPr>
            <p:cNvCxnSpPr>
              <a:stCxn id="61" idx="1"/>
              <a:endCxn id="61"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86D78892-AB74-4BE4-8615-D27D141A8D60}"/>
                </a:ext>
              </a:extLst>
            </p:cNvPr>
            <p:cNvCxnSpPr>
              <a:cxnSpLocks/>
              <a:stCxn id="61" idx="1"/>
              <a:endCxn id="61"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文字方塊 9">
            <a:extLst>
              <a:ext uri="{FF2B5EF4-FFF2-40B4-BE49-F238E27FC236}">
                <a16:creationId xmlns:a16="http://schemas.microsoft.com/office/drawing/2014/main" id="{83FD8F50-D7E7-4697-964D-CF1A372D8F4E}"/>
              </a:ext>
            </a:extLst>
          </p:cNvPr>
          <p:cNvSpPr txBox="1"/>
          <p:nvPr/>
        </p:nvSpPr>
        <p:spPr>
          <a:xfrm>
            <a:off x="3212091" y="4204561"/>
            <a:ext cx="1555623" cy="369332"/>
          </a:xfrm>
          <a:prstGeom prst="rect">
            <a:avLst/>
          </a:prstGeom>
          <a:noFill/>
        </p:spPr>
        <p:txBody>
          <a:bodyPr wrap="square" rtlCol="0">
            <a:spAutoFit/>
          </a:bodyPr>
          <a:lstStyle/>
          <a:p>
            <a:r>
              <a:rPr lang="en-US" altLang="zh-TW" dirty="0">
                <a:solidFill>
                  <a:schemeClr val="accent5"/>
                </a:solidFill>
              </a:rPr>
              <a:t>Ideal velocity</a:t>
            </a:r>
            <a:endParaRPr lang="zh-TW" altLang="en-US" dirty="0">
              <a:solidFill>
                <a:schemeClr val="accent5"/>
              </a:solidFill>
            </a:endParaRPr>
          </a:p>
        </p:txBody>
      </p:sp>
      <p:cxnSp>
        <p:nvCxnSpPr>
          <p:cNvPr id="14" name="直線接點 13">
            <a:extLst>
              <a:ext uri="{FF2B5EF4-FFF2-40B4-BE49-F238E27FC236}">
                <a16:creationId xmlns:a16="http://schemas.microsoft.com/office/drawing/2014/main" id="{DFB4C9E6-470B-4C3F-B13F-5F9D4DC6920C}"/>
              </a:ext>
            </a:extLst>
          </p:cNvPr>
          <p:cNvCxnSpPr>
            <a:cxnSpLocks/>
            <a:endCxn id="9" idx="3"/>
          </p:cNvCxnSpPr>
          <p:nvPr/>
        </p:nvCxnSpPr>
        <p:spPr>
          <a:xfrm flipH="1">
            <a:off x="3009906" y="4535613"/>
            <a:ext cx="283944" cy="248199"/>
          </a:xfrm>
          <a:prstGeom prst="line">
            <a:avLst/>
          </a:prstGeom>
          <a:ln>
            <a:solidFill>
              <a:schemeClr val="accent5"/>
            </a:solidFill>
          </a:ln>
        </p:spPr>
        <p:style>
          <a:lnRef idx="1">
            <a:schemeClr val="dk1"/>
          </a:lnRef>
          <a:fillRef idx="0">
            <a:schemeClr val="dk1"/>
          </a:fillRef>
          <a:effectRef idx="0">
            <a:schemeClr val="dk1"/>
          </a:effectRef>
          <a:fontRef idx="minor">
            <a:schemeClr val="tx1"/>
          </a:fontRef>
        </p:style>
      </p:cxnSp>
      <p:sp>
        <p:nvSpPr>
          <p:cNvPr id="46" name="十字形 45">
            <a:extLst>
              <a:ext uri="{FF2B5EF4-FFF2-40B4-BE49-F238E27FC236}">
                <a16:creationId xmlns:a16="http://schemas.microsoft.com/office/drawing/2014/main" id="{361D086E-E07E-40CA-BA5E-A701085C3943}"/>
              </a:ext>
            </a:extLst>
          </p:cNvPr>
          <p:cNvSpPr/>
          <p:nvPr/>
        </p:nvSpPr>
        <p:spPr>
          <a:xfrm rot="18848572">
            <a:off x="9143204" y="4757300"/>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4" name="群組 53">
            <a:extLst>
              <a:ext uri="{FF2B5EF4-FFF2-40B4-BE49-F238E27FC236}">
                <a16:creationId xmlns:a16="http://schemas.microsoft.com/office/drawing/2014/main" id="{CE7A8819-1AAE-4EB7-92AF-B07616FA2342}"/>
              </a:ext>
            </a:extLst>
          </p:cNvPr>
          <p:cNvGrpSpPr/>
          <p:nvPr/>
        </p:nvGrpSpPr>
        <p:grpSpPr>
          <a:xfrm rot="11429961">
            <a:off x="643027" y="3660996"/>
            <a:ext cx="2814556" cy="4318000"/>
            <a:chOff x="1689711" y="1380067"/>
            <a:chExt cx="2814556" cy="4318000"/>
          </a:xfrm>
        </p:grpSpPr>
        <p:sp>
          <p:nvSpPr>
            <p:cNvPr id="55" name="手繪多邊形: 圖案 54">
              <a:extLst>
                <a:ext uri="{FF2B5EF4-FFF2-40B4-BE49-F238E27FC236}">
                  <a16:creationId xmlns:a16="http://schemas.microsoft.com/office/drawing/2014/main" id="{626CAA2D-6D35-4D35-A595-7206C8002681}"/>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6" name="直線單箭頭接點 55">
              <a:extLst>
                <a:ext uri="{FF2B5EF4-FFF2-40B4-BE49-F238E27FC236}">
                  <a16:creationId xmlns:a16="http://schemas.microsoft.com/office/drawing/2014/main" id="{9BC4EE91-302B-4731-A6FD-1013187EEDF5}"/>
                </a:ext>
              </a:extLst>
            </p:cNvPr>
            <p:cNvCxnSpPr>
              <a:stCxn id="55" idx="1"/>
              <a:endCxn id="55"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4AFED916-69A1-47B9-B25F-E017912CFECB}"/>
                </a:ext>
              </a:extLst>
            </p:cNvPr>
            <p:cNvCxnSpPr>
              <a:cxnSpLocks/>
              <a:stCxn id="55" idx="1"/>
              <a:endCxn id="55"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橢圓 57">
            <a:extLst>
              <a:ext uri="{FF2B5EF4-FFF2-40B4-BE49-F238E27FC236}">
                <a16:creationId xmlns:a16="http://schemas.microsoft.com/office/drawing/2014/main" id="{7E2A6581-5D97-43AE-8A49-5DBE4AC0E1AB}"/>
              </a:ext>
            </a:extLst>
          </p:cNvPr>
          <p:cNvSpPr/>
          <p:nvPr/>
        </p:nvSpPr>
        <p:spPr>
          <a:xfrm>
            <a:off x="2135088" y="4706894"/>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手繪多邊形: 圖案 80">
            <a:extLst>
              <a:ext uri="{FF2B5EF4-FFF2-40B4-BE49-F238E27FC236}">
                <a16:creationId xmlns:a16="http://schemas.microsoft.com/office/drawing/2014/main" id="{72B954C9-AB1A-46AC-AB81-7B60FAE2ABFB}"/>
              </a:ext>
            </a:extLst>
          </p:cNvPr>
          <p:cNvSpPr/>
          <p:nvPr/>
        </p:nvSpPr>
        <p:spPr>
          <a:xfrm>
            <a:off x="1345843" y="4783668"/>
            <a:ext cx="778933" cy="695166"/>
          </a:xfrm>
          <a:custGeom>
            <a:avLst/>
            <a:gdLst>
              <a:gd name="connsiteX0" fmla="*/ 778933 w 778933"/>
              <a:gd name="connsiteY0" fmla="*/ 643466 h 695166"/>
              <a:gd name="connsiteX1" fmla="*/ 457200 w 778933"/>
              <a:gd name="connsiteY1" fmla="*/ 660400 h 695166"/>
              <a:gd name="connsiteX2" fmla="*/ 558800 w 778933"/>
              <a:gd name="connsiteY2" fmla="*/ 245533 h 695166"/>
              <a:gd name="connsiteX3" fmla="*/ 0 w 778933"/>
              <a:gd name="connsiteY3" fmla="*/ 0 h 695166"/>
            </a:gdLst>
            <a:ahLst/>
            <a:cxnLst>
              <a:cxn ang="0">
                <a:pos x="connsiteX0" y="connsiteY0"/>
              </a:cxn>
              <a:cxn ang="0">
                <a:pos x="connsiteX1" y="connsiteY1"/>
              </a:cxn>
              <a:cxn ang="0">
                <a:pos x="connsiteX2" y="connsiteY2"/>
              </a:cxn>
              <a:cxn ang="0">
                <a:pos x="connsiteX3" y="connsiteY3"/>
              </a:cxn>
            </a:cxnLst>
            <a:rect l="l" t="t" r="r" b="b"/>
            <a:pathLst>
              <a:path w="778933" h="695166">
                <a:moveTo>
                  <a:pt x="778933" y="643466"/>
                </a:moveTo>
                <a:cubicBezTo>
                  <a:pt x="636411" y="685094"/>
                  <a:pt x="493889" y="726722"/>
                  <a:pt x="457200" y="660400"/>
                </a:cubicBezTo>
                <a:cubicBezTo>
                  <a:pt x="420511" y="594078"/>
                  <a:pt x="635000" y="355600"/>
                  <a:pt x="558800" y="245533"/>
                </a:cubicBezTo>
                <a:cubicBezTo>
                  <a:pt x="482600" y="135466"/>
                  <a:pt x="241300" y="67733"/>
                  <a:pt x="0" y="0"/>
                </a:cubicBezTo>
              </a:path>
            </a:pathLst>
          </a:cu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2715D466-372A-43FF-B798-E3B622E2931B}"/>
              </a:ext>
            </a:extLst>
          </p:cNvPr>
          <p:cNvSpPr txBox="1"/>
          <p:nvPr/>
        </p:nvSpPr>
        <p:spPr>
          <a:xfrm>
            <a:off x="427892" y="4380414"/>
            <a:ext cx="2237259" cy="646331"/>
          </a:xfrm>
          <a:prstGeom prst="rect">
            <a:avLst/>
          </a:prstGeom>
          <a:noFill/>
        </p:spPr>
        <p:txBody>
          <a:bodyPr wrap="square" rtlCol="0">
            <a:spAutoFit/>
          </a:bodyPr>
          <a:lstStyle/>
          <a:p>
            <a:r>
              <a:rPr lang="en-US" altLang="zh-TW" b="1" dirty="0">
                <a:solidFill>
                  <a:srgbClr val="002060"/>
                </a:solidFill>
              </a:rPr>
              <a:t>Dynamic feasible region</a:t>
            </a:r>
            <a:endParaRPr lang="zh-TW" altLang="en-US" b="1" dirty="0">
              <a:solidFill>
                <a:srgbClr val="002060"/>
              </a:solidFill>
            </a:endParaRPr>
          </a:p>
        </p:txBody>
      </p:sp>
      <p:sp>
        <p:nvSpPr>
          <p:cNvPr id="9" name="十字形 8">
            <a:extLst>
              <a:ext uri="{FF2B5EF4-FFF2-40B4-BE49-F238E27FC236}">
                <a16:creationId xmlns:a16="http://schemas.microsoft.com/office/drawing/2014/main" id="{6E5EB270-700A-4D47-AB7E-F4458EA72D24}"/>
              </a:ext>
            </a:extLst>
          </p:cNvPr>
          <p:cNvSpPr/>
          <p:nvPr/>
        </p:nvSpPr>
        <p:spPr>
          <a:xfrm rot="18848572">
            <a:off x="2887762" y="4763480"/>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3" name="群組 82">
            <a:extLst>
              <a:ext uri="{FF2B5EF4-FFF2-40B4-BE49-F238E27FC236}">
                <a16:creationId xmlns:a16="http://schemas.microsoft.com/office/drawing/2014/main" id="{DB9AE243-A394-440C-BB5C-CDDFD8DB563C}"/>
              </a:ext>
            </a:extLst>
          </p:cNvPr>
          <p:cNvGrpSpPr/>
          <p:nvPr/>
        </p:nvGrpSpPr>
        <p:grpSpPr>
          <a:xfrm>
            <a:off x="4074767" y="2156208"/>
            <a:ext cx="3647035" cy="1878928"/>
            <a:chOff x="4260826" y="1912058"/>
            <a:chExt cx="3647035" cy="1878928"/>
          </a:xfrm>
        </p:grpSpPr>
        <p:sp>
          <p:nvSpPr>
            <p:cNvPr id="82" name="矩形 81">
              <a:extLst>
                <a:ext uri="{FF2B5EF4-FFF2-40B4-BE49-F238E27FC236}">
                  <a16:creationId xmlns:a16="http://schemas.microsoft.com/office/drawing/2014/main" id="{6FBF5925-5291-4417-BA20-F4609440DEE0}"/>
                </a:ext>
              </a:extLst>
            </p:cNvPr>
            <p:cNvSpPr/>
            <p:nvPr/>
          </p:nvSpPr>
          <p:spPr>
            <a:xfrm>
              <a:off x="4260826" y="1912058"/>
              <a:ext cx="3619862" cy="1878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204D022F-1C40-479C-96F2-9A6104487D75}"/>
                    </a:ext>
                  </a:extLst>
                </p:cNvPr>
                <p:cNvSpPr txBox="1"/>
                <p:nvPr/>
              </p:nvSpPr>
              <p:spPr>
                <a:xfrm>
                  <a:off x="4265269" y="1912058"/>
                  <a:ext cx="3425078"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Collide in </a:t>
                  </a:r>
                  <a14:m>
                    <m:oMath xmlns:m="http://schemas.openxmlformats.org/officeDocument/2006/math">
                      <m:r>
                        <a:rPr lang="zh-TW" altLang="en-US" sz="2400" i="1" smtClean="0">
                          <a:latin typeface="Cambria Math" panose="02040503050406030204" pitchFamily="18" charset="0"/>
                        </a:rPr>
                        <m:t>𝜏</m:t>
                      </m:r>
                    </m:oMath>
                  </a14:m>
                  <a:r>
                    <a:rPr lang="zh-TW" altLang="en-US" sz="2400" dirty="0"/>
                    <a:t> </a:t>
                  </a:r>
                  <a:r>
                    <a:rPr lang="en-US" altLang="zh-TW" sz="2400" dirty="0"/>
                    <a:t>seconds → </a:t>
                  </a:r>
                  <a:r>
                    <a:rPr lang="en-US" altLang="zh-TW" sz="2400" b="1" dirty="0">
                      <a:solidFill>
                        <a:srgbClr val="FF0000"/>
                      </a:solidFill>
                    </a:rPr>
                    <a:t>danger</a:t>
                  </a:r>
                  <a:endParaRPr lang="zh-TW" altLang="en-US" sz="2400" b="1" dirty="0">
                    <a:solidFill>
                      <a:srgbClr val="FF0000"/>
                    </a:solidFill>
                  </a:endParaRPr>
                </a:p>
              </p:txBody>
            </p:sp>
          </mc:Choice>
          <mc:Fallback xmlns="">
            <p:sp>
              <p:nvSpPr>
                <p:cNvPr id="75" name="文字方塊 74">
                  <a:extLst>
                    <a:ext uri="{FF2B5EF4-FFF2-40B4-BE49-F238E27FC236}">
                      <a16:creationId xmlns:a16="http://schemas.microsoft.com/office/drawing/2014/main" id="{204D022F-1C40-479C-96F2-9A6104487D75}"/>
                    </a:ext>
                  </a:extLst>
                </p:cNvPr>
                <p:cNvSpPr txBox="1">
                  <a:spLocks noRot="1" noChangeAspect="1" noMove="1" noResize="1" noEditPoints="1" noAdjustHandles="1" noChangeArrowheads="1" noChangeShapeType="1" noTextEdit="1"/>
                </p:cNvSpPr>
                <p:nvPr/>
              </p:nvSpPr>
              <p:spPr>
                <a:xfrm>
                  <a:off x="4265269" y="1912058"/>
                  <a:ext cx="3425078" cy="830997"/>
                </a:xfrm>
                <a:prstGeom prst="rect">
                  <a:avLst/>
                </a:prstGeom>
                <a:blipFill>
                  <a:blip r:embed="rId8"/>
                  <a:stretch>
                    <a:fillRect l="-2313" t="-5147" b="-1691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文字方塊 113">
                  <a:extLst>
                    <a:ext uri="{FF2B5EF4-FFF2-40B4-BE49-F238E27FC236}">
                      <a16:creationId xmlns:a16="http://schemas.microsoft.com/office/drawing/2014/main" id="{B25C80A6-55B2-495C-9C56-F1D70B363E35}"/>
                    </a:ext>
                  </a:extLst>
                </p:cNvPr>
                <p:cNvSpPr txBox="1"/>
                <p:nvPr/>
              </p:nvSpPr>
              <p:spPr>
                <a:xfrm>
                  <a:off x="4267834" y="2743055"/>
                  <a:ext cx="3640027"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Collide after </a:t>
                  </a:r>
                  <a14:m>
                    <m:oMath xmlns:m="http://schemas.openxmlformats.org/officeDocument/2006/math">
                      <m:r>
                        <a:rPr lang="zh-TW" altLang="en-US" sz="2400" i="1" smtClean="0">
                          <a:latin typeface="Cambria Math" panose="02040503050406030204" pitchFamily="18" charset="0"/>
                        </a:rPr>
                        <m:t>𝜏</m:t>
                      </m:r>
                    </m:oMath>
                  </a14:m>
                  <a:r>
                    <a:rPr lang="zh-TW" altLang="en-US" sz="2400" dirty="0"/>
                    <a:t> </a:t>
                  </a:r>
                  <a:r>
                    <a:rPr lang="en-US" altLang="zh-TW" sz="2400" dirty="0"/>
                    <a:t>seconds → </a:t>
                  </a:r>
                  <a:r>
                    <a:rPr lang="en-US" altLang="zh-TW" sz="2400" b="1" dirty="0"/>
                    <a:t>relatively safe</a:t>
                  </a:r>
                  <a:endParaRPr lang="zh-TW" altLang="en-US" sz="2400" b="1" dirty="0"/>
                </a:p>
              </p:txBody>
            </p:sp>
          </mc:Choice>
          <mc:Fallback xmlns="">
            <p:sp>
              <p:nvSpPr>
                <p:cNvPr id="114" name="文字方塊 113">
                  <a:extLst>
                    <a:ext uri="{FF2B5EF4-FFF2-40B4-BE49-F238E27FC236}">
                      <a16:creationId xmlns:a16="http://schemas.microsoft.com/office/drawing/2014/main" id="{B25C80A6-55B2-495C-9C56-F1D70B363E35}"/>
                    </a:ext>
                  </a:extLst>
                </p:cNvPr>
                <p:cNvSpPr txBox="1">
                  <a:spLocks noRot="1" noChangeAspect="1" noMove="1" noResize="1" noEditPoints="1" noAdjustHandles="1" noChangeArrowheads="1" noChangeShapeType="1" noTextEdit="1"/>
                </p:cNvSpPr>
                <p:nvPr/>
              </p:nvSpPr>
              <p:spPr>
                <a:xfrm>
                  <a:off x="4267834" y="2743055"/>
                  <a:ext cx="3640027" cy="830997"/>
                </a:xfrm>
                <a:prstGeom prst="rect">
                  <a:avLst/>
                </a:prstGeom>
                <a:blipFill>
                  <a:blip r:embed="rId9"/>
                  <a:stretch>
                    <a:fillRect l="-2345" t="-5147" r="-3853" b="-16912"/>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07047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9"/>
                                        </p:tgtEl>
                                      </p:cBhvr>
                                    </p:animEffect>
                                    <p:set>
                                      <p:cBhvr>
                                        <p:cTn id="15" dur="1" fill="hold">
                                          <p:stCondLst>
                                            <p:cond delay="499"/>
                                          </p:stCondLst>
                                        </p:cTn>
                                        <p:tgtEl>
                                          <p:spTgt spid="5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54"/>
                                        </p:tgtEl>
                                      </p:cBhvr>
                                    </p:animEffect>
                                    <p:set>
                                      <p:cBhvr>
                                        <p:cTn id="18" dur="1" fill="hold">
                                          <p:stCondLst>
                                            <p:cond delay="499"/>
                                          </p:stCondLst>
                                        </p:cTn>
                                        <p:tgtEl>
                                          <p:spTgt spid="5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fade">
                                      <p:cBhvr>
                                        <p:cTn id="23" dur="500"/>
                                        <p:tgtEl>
                                          <p:spTgt spid="10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par>
                          <p:cTn id="30" fill="hold">
                            <p:stCondLst>
                              <p:cond delay="500"/>
                            </p:stCondLst>
                            <p:childTnLst>
                              <p:par>
                                <p:cTn id="31" presetID="42" presetClass="path" presetSubtype="0" accel="50000" decel="50000" fill="hold" nodeType="afterEffect">
                                  <p:stCondLst>
                                    <p:cond delay="0"/>
                                  </p:stCondLst>
                                  <p:childTnLst>
                                    <p:animMotion origin="layout" path="M -0.51432 -0.00162 L -2.08333E-6 0.00023 " pathEditMode="relative" rAng="0" ptsTypes="AA">
                                      <p:cBhvr>
                                        <p:cTn id="32" dur="2000" fill="hold"/>
                                        <p:tgtEl>
                                          <p:spTgt spid="3"/>
                                        </p:tgtEl>
                                        <p:attrNameLst>
                                          <p:attrName>ppt_x</p:attrName>
                                          <p:attrName>ppt_y</p:attrName>
                                        </p:attrNameLst>
                                      </p:cBhvr>
                                      <p:rCtr x="25716" y="93"/>
                                    </p:animMotion>
                                  </p:childTnLst>
                                </p:cTn>
                              </p:par>
                            </p:childTnLst>
                          </p:cTn>
                        </p:par>
                        <p:par>
                          <p:cTn id="33" fill="hold">
                            <p:stCondLst>
                              <p:cond delay="2500"/>
                            </p:stCondLst>
                            <p:childTnLst>
                              <p:par>
                                <p:cTn id="34" presetID="1" presetClass="entr" presetSubtype="0" fill="hold" grpId="0" nodeType="afterEffect">
                                  <p:stCondLst>
                                    <p:cond delay="0"/>
                                  </p:stCondLst>
                                  <p:childTnLst>
                                    <p:set>
                                      <p:cBhvr>
                                        <p:cTn id="3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74" grpId="0"/>
      <p:bldP spid="4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4</a:t>
            </a:fld>
            <a:endParaRPr lang="zh-TW" altLang="en-US" sz="3200" dirty="0">
              <a:solidFill>
                <a:srgbClr val="663300"/>
              </a:solidFill>
            </a:endParaRPr>
          </a:p>
        </p:txBody>
      </p:sp>
      <p:grpSp>
        <p:nvGrpSpPr>
          <p:cNvPr id="49" name="群組 48">
            <a:extLst>
              <a:ext uri="{FF2B5EF4-FFF2-40B4-BE49-F238E27FC236}">
                <a16:creationId xmlns:a16="http://schemas.microsoft.com/office/drawing/2014/main" id="{6B89A34D-905E-4936-A595-045CC1DA9D20}"/>
              </a:ext>
            </a:extLst>
          </p:cNvPr>
          <p:cNvGrpSpPr/>
          <p:nvPr/>
        </p:nvGrpSpPr>
        <p:grpSpPr>
          <a:xfrm>
            <a:off x="542434" y="3055378"/>
            <a:ext cx="2124001" cy="2535948"/>
            <a:chOff x="1744132" y="818621"/>
            <a:chExt cx="2124001" cy="2535948"/>
          </a:xfrm>
        </p:grpSpPr>
        <p:pic>
          <p:nvPicPr>
            <p:cNvPr id="29" name="圖片 28">
              <a:extLst>
                <a:ext uri="{FF2B5EF4-FFF2-40B4-BE49-F238E27FC236}">
                  <a16:creationId xmlns:a16="http://schemas.microsoft.com/office/drawing/2014/main" id="{D4924668-6903-4525-9902-5A667EF8EE67}"/>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2" y="1210730"/>
              <a:ext cx="2124000" cy="2123999"/>
            </a:xfrm>
            <a:prstGeom prst="rect">
              <a:avLst/>
            </a:prstGeom>
          </p:spPr>
        </p:pic>
        <p:sp>
          <p:nvSpPr>
            <p:cNvPr id="44" name="手繪多邊形: 圖案 43">
              <a:extLst>
                <a:ext uri="{FF2B5EF4-FFF2-40B4-BE49-F238E27FC236}">
                  <a16:creationId xmlns:a16="http://schemas.microsoft.com/office/drawing/2014/main" id="{B708B9E4-F33F-492D-85AC-93C342BF1B82}"/>
                </a:ext>
              </a:extLst>
            </p:cNvPr>
            <p:cNvSpPr/>
            <p:nvPr/>
          </p:nvSpPr>
          <p:spPr>
            <a:xfrm>
              <a:off x="1744133" y="1230570"/>
              <a:ext cx="2124000" cy="2123999"/>
            </a:xfrm>
            <a:custGeom>
              <a:avLst/>
              <a:gdLst>
                <a:gd name="connsiteX0" fmla="*/ 0 w 2124000"/>
                <a:gd name="connsiteY0" fmla="*/ 0 h 2123999"/>
                <a:gd name="connsiteX1" fmla="*/ 2124000 w 2124000"/>
                <a:gd name="connsiteY1" fmla="*/ 0 h 2123999"/>
                <a:gd name="connsiteX2" fmla="*/ 2124000 w 2124000"/>
                <a:gd name="connsiteY2" fmla="*/ 2123999 h 2123999"/>
                <a:gd name="connsiteX3" fmla="*/ 0 w 2124000"/>
                <a:gd name="connsiteY3" fmla="*/ 2123999 h 2123999"/>
                <a:gd name="connsiteX4" fmla="*/ 0 w 2124000"/>
                <a:gd name="connsiteY4" fmla="*/ 0 h 2123999"/>
                <a:gd name="connsiteX5" fmla="*/ 1519199 w 2124000"/>
                <a:gd name="connsiteY5" fmla="*/ 73031 h 2123999"/>
                <a:gd name="connsiteX6" fmla="*/ 990600 w 2124000"/>
                <a:gd name="connsiteY6" fmla="*/ 1004497 h 2123999"/>
                <a:gd name="connsiteX7" fmla="*/ 1519199 w 2124000"/>
                <a:gd name="connsiteY7" fmla="*/ 1935963 h 2123999"/>
                <a:gd name="connsiteX8" fmla="*/ 2047798 w 2124000"/>
                <a:gd name="connsiteY8" fmla="*/ 1004497 h 2123999"/>
                <a:gd name="connsiteX9" fmla="*/ 1519199 w 2124000"/>
                <a:gd name="connsiteY9" fmla="*/ 73031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4000" h="2123999">
                  <a:moveTo>
                    <a:pt x="0" y="0"/>
                  </a:moveTo>
                  <a:lnTo>
                    <a:pt x="2124000" y="0"/>
                  </a:lnTo>
                  <a:lnTo>
                    <a:pt x="2124000" y="2123999"/>
                  </a:lnTo>
                  <a:lnTo>
                    <a:pt x="0" y="2123999"/>
                  </a:lnTo>
                  <a:lnTo>
                    <a:pt x="0" y="0"/>
                  </a:lnTo>
                  <a:close/>
                  <a:moveTo>
                    <a:pt x="1519199" y="73031"/>
                  </a:moveTo>
                  <a:cubicBezTo>
                    <a:pt x="1227262" y="73031"/>
                    <a:pt x="990600" y="490063"/>
                    <a:pt x="990600" y="1004497"/>
                  </a:cubicBezTo>
                  <a:cubicBezTo>
                    <a:pt x="990600" y="1518931"/>
                    <a:pt x="1227262" y="1935963"/>
                    <a:pt x="1519199" y="1935963"/>
                  </a:cubicBezTo>
                  <a:cubicBezTo>
                    <a:pt x="1811136" y="1935963"/>
                    <a:pt x="2047798" y="1518931"/>
                    <a:pt x="2047798" y="1004497"/>
                  </a:cubicBezTo>
                  <a:cubicBezTo>
                    <a:pt x="2047798" y="490063"/>
                    <a:pt x="1811136" y="73031"/>
                    <a:pt x="1519199" y="73031"/>
                  </a:cubicBez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24" name="群組 23">
              <a:extLst>
                <a:ext uri="{FF2B5EF4-FFF2-40B4-BE49-F238E27FC236}">
                  <a16:creationId xmlns:a16="http://schemas.microsoft.com/office/drawing/2014/main" id="{019310A2-F1C8-45B1-8FA3-1CF9D09E3CBC}"/>
                </a:ext>
              </a:extLst>
            </p:cNvPr>
            <p:cNvGrpSpPr/>
            <p:nvPr/>
          </p:nvGrpSpPr>
          <p:grpSpPr>
            <a:xfrm>
              <a:off x="1744132" y="818621"/>
              <a:ext cx="2124001" cy="2516111"/>
              <a:chOff x="1913466" y="1555222"/>
              <a:chExt cx="2365718" cy="2516111"/>
            </a:xfrm>
          </p:grpSpPr>
          <p:sp>
            <p:nvSpPr>
              <p:cNvPr id="19" name="矩形: 圓角化同側角落 18">
                <a:extLst>
                  <a:ext uri="{FF2B5EF4-FFF2-40B4-BE49-F238E27FC236}">
                    <a16:creationId xmlns:a16="http://schemas.microsoft.com/office/drawing/2014/main" id="{4A75462C-AF8B-46C4-A9B3-97D08BA19D5F}"/>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Google Map</a:t>
                </a:r>
                <a:endParaRPr lang="zh-TW" altLang="en-US" b="1" dirty="0"/>
              </a:p>
            </p:txBody>
          </p:sp>
          <p:sp>
            <p:nvSpPr>
              <p:cNvPr id="23" name="矩形 22">
                <a:extLst>
                  <a:ext uri="{FF2B5EF4-FFF2-40B4-BE49-F238E27FC236}">
                    <a16:creationId xmlns:a16="http://schemas.microsoft.com/office/drawing/2014/main" id="{830D959D-D0FA-4D77-B3DB-1A1A137E7D2E}"/>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0" name="群組 49">
            <a:extLst>
              <a:ext uri="{FF2B5EF4-FFF2-40B4-BE49-F238E27FC236}">
                <a16:creationId xmlns:a16="http://schemas.microsoft.com/office/drawing/2014/main" id="{18C0B06F-FB7A-4F42-967A-AD3D45B848F0}"/>
              </a:ext>
            </a:extLst>
          </p:cNvPr>
          <p:cNvGrpSpPr/>
          <p:nvPr/>
        </p:nvGrpSpPr>
        <p:grpSpPr>
          <a:xfrm>
            <a:off x="6926173" y="3055378"/>
            <a:ext cx="2124001" cy="2516111"/>
            <a:chOff x="1744131" y="3447437"/>
            <a:chExt cx="2124001" cy="2516111"/>
          </a:xfrm>
        </p:grpSpPr>
        <p:pic>
          <p:nvPicPr>
            <p:cNvPr id="37" name="圖片 36">
              <a:extLst>
                <a:ext uri="{FF2B5EF4-FFF2-40B4-BE49-F238E27FC236}">
                  <a16:creationId xmlns:a16="http://schemas.microsoft.com/office/drawing/2014/main" id="{AD2F139C-4005-4BC1-9061-3B087F1D89B1}"/>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1" y="3839546"/>
              <a:ext cx="2124000" cy="2123999"/>
            </a:xfrm>
            <a:prstGeom prst="rect">
              <a:avLst/>
            </a:prstGeom>
          </p:spPr>
        </p:pic>
        <p:sp>
          <p:nvSpPr>
            <p:cNvPr id="48" name="手繪多邊形: 圖案 47">
              <a:extLst>
                <a:ext uri="{FF2B5EF4-FFF2-40B4-BE49-F238E27FC236}">
                  <a16:creationId xmlns:a16="http://schemas.microsoft.com/office/drawing/2014/main" id="{6FA2F8BF-8D31-4A0A-B600-79D490B92AE1}"/>
                </a:ext>
              </a:extLst>
            </p:cNvPr>
            <p:cNvSpPr/>
            <p:nvPr/>
          </p:nvSpPr>
          <p:spPr>
            <a:xfrm>
              <a:off x="1744131" y="3839545"/>
              <a:ext cx="2124000" cy="2123999"/>
            </a:xfrm>
            <a:custGeom>
              <a:avLst/>
              <a:gdLst>
                <a:gd name="connsiteX0" fmla="*/ 205401 w 2124000"/>
                <a:gd name="connsiteY0" fmla="*/ 0 h 2123999"/>
                <a:gd name="connsiteX1" fmla="*/ 2124000 w 2124000"/>
                <a:gd name="connsiteY1" fmla="*/ 0 h 2123999"/>
                <a:gd name="connsiteX2" fmla="*/ 2124000 w 2124000"/>
                <a:gd name="connsiteY2" fmla="*/ 2123999 h 2123999"/>
                <a:gd name="connsiteX3" fmla="*/ 1141014 w 2124000"/>
                <a:gd name="connsiteY3" fmla="*/ 2123999 h 2123999"/>
                <a:gd name="connsiteX4" fmla="*/ 1141279 w 2124000"/>
                <a:gd name="connsiteY4" fmla="*/ 2122791 h 2123999"/>
                <a:gd name="connsiteX5" fmla="*/ 1185336 w 2124000"/>
                <a:gd name="connsiteY5" fmla="*/ 1636226 h 2123999"/>
                <a:gd name="connsiteX6" fmla="*/ 305561 w 2124000"/>
                <a:gd name="connsiteY6" fmla="*/ 8445 h 2123999"/>
                <a:gd name="connsiteX7" fmla="*/ 0 w 2124000"/>
                <a:gd name="connsiteY7" fmla="*/ 0 h 2123999"/>
                <a:gd name="connsiteX8" fmla="*/ 205329 w 2124000"/>
                <a:gd name="connsiteY8" fmla="*/ 0 h 2123999"/>
                <a:gd name="connsiteX9" fmla="*/ 105169 w 2124000"/>
                <a:gd name="connsiteY9" fmla="*/ 8445 h 2123999"/>
                <a:gd name="connsiteX10" fmla="*/ 7867 w 2124000"/>
                <a:gd name="connsiteY10" fmla="*/ 33240 h 2123999"/>
                <a:gd name="connsiteX11" fmla="*/ 0 w 2124000"/>
                <a:gd name="connsiteY11" fmla="*/ 36617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4000" h="2123999">
                  <a:moveTo>
                    <a:pt x="205401" y="0"/>
                  </a:moveTo>
                  <a:lnTo>
                    <a:pt x="2124000" y="0"/>
                  </a:lnTo>
                  <a:lnTo>
                    <a:pt x="2124000" y="2123999"/>
                  </a:lnTo>
                  <a:lnTo>
                    <a:pt x="1141014" y="2123999"/>
                  </a:lnTo>
                  <a:lnTo>
                    <a:pt x="1141279" y="2122791"/>
                  </a:lnTo>
                  <a:cubicBezTo>
                    <a:pt x="1169911" y="1969085"/>
                    <a:pt x="1185336" y="1805663"/>
                    <a:pt x="1185336" y="1636226"/>
                  </a:cubicBezTo>
                  <a:cubicBezTo>
                    <a:pt x="1185336" y="789041"/>
                    <a:pt x="799718" y="92236"/>
                    <a:pt x="305561" y="8445"/>
                  </a:cubicBezTo>
                  <a:close/>
                  <a:moveTo>
                    <a:pt x="0" y="0"/>
                  </a:moveTo>
                  <a:lnTo>
                    <a:pt x="205329" y="0"/>
                  </a:lnTo>
                  <a:lnTo>
                    <a:pt x="105169" y="8445"/>
                  </a:lnTo>
                  <a:cubicBezTo>
                    <a:pt x="72225" y="14031"/>
                    <a:pt x="39764" y="22342"/>
                    <a:pt x="7867" y="33240"/>
                  </a:cubicBezTo>
                  <a:lnTo>
                    <a:pt x="0" y="36617"/>
                  </a:ln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38" name="群組 37">
              <a:extLst>
                <a:ext uri="{FF2B5EF4-FFF2-40B4-BE49-F238E27FC236}">
                  <a16:creationId xmlns:a16="http://schemas.microsoft.com/office/drawing/2014/main" id="{B79D9A5A-B43A-4398-9720-763CA62F8F91}"/>
                </a:ext>
              </a:extLst>
            </p:cNvPr>
            <p:cNvGrpSpPr/>
            <p:nvPr/>
          </p:nvGrpSpPr>
          <p:grpSpPr>
            <a:xfrm>
              <a:off x="1744131" y="3447437"/>
              <a:ext cx="2124001" cy="2516111"/>
              <a:chOff x="1913466" y="1555222"/>
              <a:chExt cx="2365718" cy="2516111"/>
            </a:xfrm>
          </p:grpSpPr>
          <p:sp>
            <p:nvSpPr>
              <p:cNvPr id="39" name="矩形: 圓角化同側角落 38">
                <a:extLst>
                  <a:ext uri="{FF2B5EF4-FFF2-40B4-BE49-F238E27FC236}">
                    <a16:creationId xmlns:a16="http://schemas.microsoft.com/office/drawing/2014/main" id="{6087B422-3EAF-4820-97C8-DC7FD35C8966}"/>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Driver</a:t>
                </a:r>
                <a:endParaRPr lang="zh-TW" altLang="en-US" b="1" dirty="0"/>
              </a:p>
            </p:txBody>
          </p:sp>
          <p:sp>
            <p:nvSpPr>
              <p:cNvPr id="40" name="矩形 39">
                <a:extLst>
                  <a:ext uri="{FF2B5EF4-FFF2-40B4-BE49-F238E27FC236}">
                    <a16:creationId xmlns:a16="http://schemas.microsoft.com/office/drawing/2014/main" id="{AE9799DA-3D3D-47D9-8DE1-268DDB704BCC}"/>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1" name="群組 50">
            <a:extLst>
              <a:ext uri="{FF2B5EF4-FFF2-40B4-BE49-F238E27FC236}">
                <a16:creationId xmlns:a16="http://schemas.microsoft.com/office/drawing/2014/main" id="{B8C31ED9-ACE6-4A12-A440-9314F4498D52}"/>
              </a:ext>
            </a:extLst>
          </p:cNvPr>
          <p:cNvGrpSpPr/>
          <p:nvPr/>
        </p:nvGrpSpPr>
        <p:grpSpPr>
          <a:xfrm>
            <a:off x="3150294" y="3055378"/>
            <a:ext cx="2124001" cy="2516111"/>
            <a:chOff x="1744132" y="818621"/>
            <a:chExt cx="2124001" cy="2516111"/>
          </a:xfrm>
        </p:grpSpPr>
        <p:pic>
          <p:nvPicPr>
            <p:cNvPr id="52" name="圖片 51">
              <a:extLst>
                <a:ext uri="{FF2B5EF4-FFF2-40B4-BE49-F238E27FC236}">
                  <a16:creationId xmlns:a16="http://schemas.microsoft.com/office/drawing/2014/main" id="{5CA94648-3B51-47F6-85CC-E19F077B4766}"/>
                </a:ext>
              </a:extLst>
            </p:cNvPr>
            <p:cNvPicPr>
              <a:picLocks noChangeAspect="1"/>
            </p:cNvPicPr>
            <p:nvPr/>
          </p:nvPicPr>
          <p:blipFill rotWithShape="1">
            <a:blip r:embed="rId4">
              <a:extLst>
                <a:ext uri="{28A0092B-C50C-407E-A947-70E740481C1C}">
                  <a14:useLocalDpi xmlns:a14="http://schemas.microsoft.com/office/drawing/2010/main" val="0"/>
                </a:ext>
              </a:extLst>
            </a:blip>
            <a:srcRect t="92" b="92"/>
            <a:stretch/>
          </p:blipFill>
          <p:spPr>
            <a:xfrm>
              <a:off x="1744132" y="1210730"/>
              <a:ext cx="2124000" cy="2123999"/>
            </a:xfrm>
            <a:prstGeom prst="rect">
              <a:avLst/>
            </a:prstGeom>
          </p:spPr>
        </p:pic>
        <p:grpSp>
          <p:nvGrpSpPr>
            <p:cNvPr id="54" name="群組 53">
              <a:extLst>
                <a:ext uri="{FF2B5EF4-FFF2-40B4-BE49-F238E27FC236}">
                  <a16:creationId xmlns:a16="http://schemas.microsoft.com/office/drawing/2014/main" id="{0A7C833B-BEAB-4181-83D6-6641ECED73A2}"/>
                </a:ext>
              </a:extLst>
            </p:cNvPr>
            <p:cNvGrpSpPr/>
            <p:nvPr/>
          </p:nvGrpSpPr>
          <p:grpSpPr>
            <a:xfrm>
              <a:off x="1744132" y="818621"/>
              <a:ext cx="2124001" cy="2516111"/>
              <a:chOff x="1913466" y="1555222"/>
              <a:chExt cx="2365718" cy="2516111"/>
            </a:xfrm>
          </p:grpSpPr>
          <p:sp>
            <p:nvSpPr>
              <p:cNvPr id="55" name="矩形: 圓角化同側角落 54">
                <a:extLst>
                  <a:ext uri="{FF2B5EF4-FFF2-40B4-BE49-F238E27FC236}">
                    <a16:creationId xmlns:a16="http://schemas.microsoft.com/office/drawing/2014/main" id="{C9925C4C-2A34-4641-9ABE-BA92C89BF7D9}"/>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Global Planning</a:t>
                </a:r>
                <a:endParaRPr lang="zh-TW" altLang="en-US" b="1" dirty="0">
                  <a:solidFill>
                    <a:schemeClr val="tx1"/>
                  </a:solidFill>
                </a:endParaRPr>
              </a:p>
            </p:txBody>
          </p:sp>
          <p:sp>
            <p:nvSpPr>
              <p:cNvPr id="56" name="矩形 55">
                <a:extLst>
                  <a:ext uri="{FF2B5EF4-FFF2-40B4-BE49-F238E27FC236}">
                    <a16:creationId xmlns:a16="http://schemas.microsoft.com/office/drawing/2014/main" id="{B7A5457F-0EE9-4815-866A-8D1A297BFD96}"/>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62" name="群組 61">
            <a:extLst>
              <a:ext uri="{FF2B5EF4-FFF2-40B4-BE49-F238E27FC236}">
                <a16:creationId xmlns:a16="http://schemas.microsoft.com/office/drawing/2014/main" id="{40209D3F-524B-44C4-A148-8D92B74AF0D9}"/>
              </a:ext>
            </a:extLst>
          </p:cNvPr>
          <p:cNvGrpSpPr/>
          <p:nvPr/>
        </p:nvGrpSpPr>
        <p:grpSpPr>
          <a:xfrm>
            <a:off x="9534033" y="3055378"/>
            <a:ext cx="2124001" cy="2516111"/>
            <a:chOff x="1744132" y="818621"/>
            <a:chExt cx="2124001" cy="2516111"/>
          </a:xfrm>
        </p:grpSpPr>
        <p:pic>
          <p:nvPicPr>
            <p:cNvPr id="63" name="圖片 62">
              <a:extLst>
                <a:ext uri="{FF2B5EF4-FFF2-40B4-BE49-F238E27FC236}">
                  <a16:creationId xmlns:a16="http://schemas.microsoft.com/office/drawing/2014/main" id="{2D76C3F4-AB47-408C-B9D7-DC7A5ECB51A1}"/>
                </a:ext>
              </a:extLst>
            </p:cNvPr>
            <p:cNvPicPr>
              <a:picLocks noChangeAspect="1"/>
            </p:cNvPicPr>
            <p:nvPr/>
          </p:nvPicPr>
          <p:blipFill rotWithShape="1">
            <a:blip r:embed="rId5">
              <a:extLst>
                <a:ext uri="{28A0092B-C50C-407E-A947-70E740481C1C}">
                  <a14:useLocalDpi xmlns:a14="http://schemas.microsoft.com/office/drawing/2010/main" val="0"/>
                </a:ext>
              </a:extLst>
            </a:blip>
            <a:srcRect l="3263" r="3263"/>
            <a:stretch/>
          </p:blipFill>
          <p:spPr>
            <a:xfrm>
              <a:off x="1744132" y="1210730"/>
              <a:ext cx="2124000" cy="2123999"/>
            </a:xfrm>
            <a:prstGeom prst="rect">
              <a:avLst/>
            </a:prstGeom>
          </p:spPr>
        </p:pic>
        <p:grpSp>
          <p:nvGrpSpPr>
            <p:cNvPr id="64" name="群組 63">
              <a:extLst>
                <a:ext uri="{FF2B5EF4-FFF2-40B4-BE49-F238E27FC236}">
                  <a16:creationId xmlns:a16="http://schemas.microsoft.com/office/drawing/2014/main" id="{956BA14F-92E6-40EB-A20B-D875EAFD5E04}"/>
                </a:ext>
              </a:extLst>
            </p:cNvPr>
            <p:cNvGrpSpPr/>
            <p:nvPr/>
          </p:nvGrpSpPr>
          <p:grpSpPr>
            <a:xfrm>
              <a:off x="1744132" y="818621"/>
              <a:ext cx="2124001" cy="2516111"/>
              <a:chOff x="1913466" y="1555222"/>
              <a:chExt cx="2365718" cy="2516111"/>
            </a:xfrm>
          </p:grpSpPr>
          <p:sp>
            <p:nvSpPr>
              <p:cNvPr id="65" name="矩形: 圓角化同側角落 64">
                <a:extLst>
                  <a:ext uri="{FF2B5EF4-FFF2-40B4-BE49-F238E27FC236}">
                    <a16:creationId xmlns:a16="http://schemas.microsoft.com/office/drawing/2014/main" id="{88F473DF-3F3C-4BCA-B05B-73179A9839B2}"/>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Local Planning</a:t>
                </a:r>
                <a:endParaRPr lang="zh-TW" altLang="en-US" b="1" dirty="0">
                  <a:solidFill>
                    <a:schemeClr val="tx1"/>
                  </a:solidFill>
                </a:endParaRPr>
              </a:p>
            </p:txBody>
          </p:sp>
          <p:sp>
            <p:nvSpPr>
              <p:cNvPr id="66" name="矩形 65">
                <a:extLst>
                  <a:ext uri="{FF2B5EF4-FFF2-40B4-BE49-F238E27FC236}">
                    <a16:creationId xmlns:a16="http://schemas.microsoft.com/office/drawing/2014/main" id="{8434C9AB-85B7-4819-8238-EA06E7109A4A}"/>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cxnSp>
        <p:nvCxnSpPr>
          <p:cNvPr id="68" name="直線接點 67">
            <a:extLst>
              <a:ext uri="{FF2B5EF4-FFF2-40B4-BE49-F238E27FC236}">
                <a16:creationId xmlns:a16="http://schemas.microsoft.com/office/drawing/2014/main" id="{678FC494-59EE-4E73-AE8C-620058A0FC5C}"/>
              </a:ext>
            </a:extLst>
          </p:cNvPr>
          <p:cNvCxnSpPr>
            <a:cxnSpLocks/>
          </p:cNvCxnSpPr>
          <p:nvPr/>
        </p:nvCxnSpPr>
        <p:spPr>
          <a:xfrm>
            <a:off x="6100234" y="1597771"/>
            <a:ext cx="0" cy="4107134"/>
          </a:xfrm>
          <a:prstGeom prst="line">
            <a:avLst/>
          </a:prstGeom>
          <a:ln w="76200">
            <a:solidFill>
              <a:srgbClr val="B24F45"/>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9" name="箭號: 向右 68">
            <a:extLst>
              <a:ext uri="{FF2B5EF4-FFF2-40B4-BE49-F238E27FC236}">
                <a16:creationId xmlns:a16="http://schemas.microsoft.com/office/drawing/2014/main" id="{A771F0F0-9F27-4397-99C5-2E93E54770D0}"/>
              </a:ext>
            </a:extLst>
          </p:cNvPr>
          <p:cNvSpPr/>
          <p:nvPr/>
        </p:nvSpPr>
        <p:spPr>
          <a:xfrm>
            <a:off x="2666434" y="41372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0" name="箭號: 向右 69">
            <a:extLst>
              <a:ext uri="{FF2B5EF4-FFF2-40B4-BE49-F238E27FC236}">
                <a16:creationId xmlns:a16="http://schemas.microsoft.com/office/drawing/2014/main" id="{533D5596-7D7A-4E0D-8C51-8D76BD9ABC7C}"/>
              </a:ext>
            </a:extLst>
          </p:cNvPr>
          <p:cNvSpPr/>
          <p:nvPr/>
        </p:nvSpPr>
        <p:spPr>
          <a:xfrm>
            <a:off x="9050173" y="41372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3" name="文字方塊 72">
            <a:extLst>
              <a:ext uri="{FF2B5EF4-FFF2-40B4-BE49-F238E27FC236}">
                <a16:creationId xmlns:a16="http://schemas.microsoft.com/office/drawing/2014/main" id="{02710A84-9ACC-4CEA-B6E0-E1AA9C0D7FB8}"/>
              </a:ext>
            </a:extLst>
          </p:cNvPr>
          <p:cNvSpPr txBox="1"/>
          <p:nvPr/>
        </p:nvSpPr>
        <p:spPr>
          <a:xfrm>
            <a:off x="784147" y="1474721"/>
            <a:ext cx="4248432" cy="2000548"/>
          </a:xfrm>
          <a:prstGeom prst="rect">
            <a:avLst/>
          </a:prstGeom>
          <a:noFill/>
        </p:spPr>
        <p:txBody>
          <a:bodyPr wrap="square" rtlCol="0">
            <a:spAutoFit/>
          </a:bodyPr>
          <a:lstStyle/>
          <a:p>
            <a:r>
              <a:rPr lang="en-US" altLang="zh-TW" sz="2800" dirty="0"/>
              <a:t>Global Planning</a:t>
            </a:r>
          </a:p>
          <a:p>
            <a:pPr marL="342900" indent="-342900">
              <a:lnSpc>
                <a:spcPct val="150000"/>
              </a:lnSpc>
              <a:buFont typeface="Arial" panose="020B0604020202020204" pitchFamily="34" charset="0"/>
              <a:buChar char="•"/>
            </a:pPr>
            <a:r>
              <a:rPr lang="en-US" altLang="zh-TW" sz="2400" dirty="0"/>
              <a:t>Navigation</a:t>
            </a:r>
          </a:p>
          <a:p>
            <a:pPr marL="342900" indent="-342900">
              <a:lnSpc>
                <a:spcPct val="150000"/>
              </a:lnSpc>
              <a:buFont typeface="Arial" panose="020B0604020202020204" pitchFamily="34" charset="0"/>
              <a:buChar char="•"/>
            </a:pPr>
            <a:r>
              <a:rPr lang="en-US" altLang="zh-TW" sz="2400" dirty="0"/>
              <a:t>Avoiding Static obstacle</a:t>
            </a:r>
          </a:p>
          <a:p>
            <a:pPr marL="342900" indent="-342900">
              <a:buFont typeface="Arial" panose="020B0604020202020204" pitchFamily="34" charset="0"/>
              <a:buChar char="•"/>
            </a:pPr>
            <a:endParaRPr lang="zh-TW" altLang="en-US" sz="2400" dirty="0"/>
          </a:p>
        </p:txBody>
      </p:sp>
      <p:sp>
        <p:nvSpPr>
          <p:cNvPr id="75" name="文字方塊 74">
            <a:extLst>
              <a:ext uri="{FF2B5EF4-FFF2-40B4-BE49-F238E27FC236}">
                <a16:creationId xmlns:a16="http://schemas.microsoft.com/office/drawing/2014/main" id="{C75F6734-881C-4C78-B830-D7B4C15A3AB6}"/>
              </a:ext>
            </a:extLst>
          </p:cNvPr>
          <p:cNvSpPr txBox="1"/>
          <p:nvPr/>
        </p:nvSpPr>
        <p:spPr>
          <a:xfrm>
            <a:off x="7167890" y="1474721"/>
            <a:ext cx="4619356" cy="1562735"/>
          </a:xfrm>
          <a:prstGeom prst="rect">
            <a:avLst/>
          </a:prstGeom>
          <a:noFill/>
        </p:spPr>
        <p:txBody>
          <a:bodyPr wrap="square" rtlCol="0">
            <a:spAutoFit/>
          </a:bodyPr>
          <a:lstStyle/>
          <a:p>
            <a:r>
              <a:rPr lang="en-US" altLang="zh-TW" sz="2800" dirty="0"/>
              <a:t>Local Planning</a:t>
            </a:r>
          </a:p>
          <a:p>
            <a:pPr marL="457200" indent="-457200">
              <a:lnSpc>
                <a:spcPct val="150000"/>
              </a:lnSpc>
              <a:buFont typeface="Arial" panose="020B0604020202020204" pitchFamily="34" charset="0"/>
              <a:buChar char="•"/>
            </a:pPr>
            <a:r>
              <a:rPr lang="en-US" altLang="zh-TW" sz="2400" dirty="0"/>
              <a:t>Handle emergency</a:t>
            </a:r>
          </a:p>
          <a:p>
            <a:pPr marL="457200" indent="-457200">
              <a:lnSpc>
                <a:spcPct val="150000"/>
              </a:lnSpc>
              <a:buFont typeface="Arial" panose="020B0604020202020204" pitchFamily="34" charset="0"/>
              <a:buChar char="•"/>
            </a:pPr>
            <a:r>
              <a:rPr lang="en-US" altLang="zh-TW" sz="2400" dirty="0"/>
              <a:t>Evading moving objects</a:t>
            </a:r>
            <a:endParaRPr lang="zh-TW" altLang="en-US" sz="2400" dirty="0"/>
          </a:p>
        </p:txBody>
      </p:sp>
      <p:sp>
        <p:nvSpPr>
          <p:cNvPr id="10" name="標題 9">
            <a:extLst>
              <a:ext uri="{FF2B5EF4-FFF2-40B4-BE49-F238E27FC236}">
                <a16:creationId xmlns:a16="http://schemas.microsoft.com/office/drawing/2014/main" id="{4581E524-5CEE-4137-95CC-A8E0621C1BC4}"/>
              </a:ext>
            </a:extLst>
          </p:cNvPr>
          <p:cNvSpPr>
            <a:spLocks noGrp="1"/>
          </p:cNvSpPr>
          <p:nvPr>
            <p:ph type="title"/>
          </p:nvPr>
        </p:nvSpPr>
        <p:spPr/>
        <p:txBody>
          <a:bodyPr/>
          <a:lstStyle/>
          <a:p>
            <a:r>
              <a:rPr lang="en-US" altLang="zh-TW" dirty="0"/>
              <a:t>Motion Planning</a:t>
            </a:r>
            <a:endParaRPr lang="zh-TW" altLang="en-US" dirty="0"/>
          </a:p>
        </p:txBody>
      </p:sp>
    </p:spTree>
    <p:extLst>
      <p:ext uri="{BB962C8B-B14F-4D97-AF65-F5344CB8AC3E}">
        <p14:creationId xmlns:p14="http://schemas.microsoft.com/office/powerpoint/2010/main" val="1319287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5</a:t>
            </a:fld>
            <a:endParaRPr lang="zh-TW" altLang="en-US" sz="3200" dirty="0">
              <a:solidFill>
                <a:srgbClr val="663300"/>
              </a:solidFill>
            </a:endParaRPr>
          </a:p>
        </p:txBody>
      </p:sp>
      <p:sp>
        <p:nvSpPr>
          <p:cNvPr id="26" name="標題 25">
            <a:extLst>
              <a:ext uri="{FF2B5EF4-FFF2-40B4-BE49-F238E27FC236}">
                <a16:creationId xmlns:a16="http://schemas.microsoft.com/office/drawing/2014/main" id="{E44A4F8C-13BE-4A47-B55F-16CD74CDEDD2}"/>
              </a:ext>
            </a:extLst>
          </p:cNvPr>
          <p:cNvSpPr>
            <a:spLocks noGrp="1"/>
          </p:cNvSpPr>
          <p:nvPr>
            <p:ph type="title"/>
          </p:nvPr>
        </p:nvSpPr>
        <p:spPr/>
        <p:txBody>
          <a:bodyPr/>
          <a:lstStyle/>
          <a:p>
            <a:r>
              <a:rPr lang="en-US" altLang="zh-TW" dirty="0"/>
              <a:t>Methods of Local Planning</a:t>
            </a:r>
            <a:endParaRPr lang="zh-TW" altLang="en-US" dirty="0"/>
          </a:p>
        </p:txBody>
      </p:sp>
      <p:sp>
        <p:nvSpPr>
          <p:cNvPr id="27" name="文字方塊 26">
            <a:extLst>
              <a:ext uri="{FF2B5EF4-FFF2-40B4-BE49-F238E27FC236}">
                <a16:creationId xmlns:a16="http://schemas.microsoft.com/office/drawing/2014/main" id="{24C4587A-6584-42E8-AB84-4455805E54CA}"/>
              </a:ext>
            </a:extLst>
          </p:cNvPr>
          <p:cNvSpPr txBox="1"/>
          <p:nvPr/>
        </p:nvSpPr>
        <p:spPr>
          <a:xfrm>
            <a:off x="948043" y="1413689"/>
            <a:ext cx="10697855" cy="1400383"/>
          </a:xfrm>
          <a:prstGeom prst="rect">
            <a:avLst/>
          </a:prstGeom>
          <a:noFill/>
        </p:spPr>
        <p:txBody>
          <a:bodyPr wrap="square" rtlCol="0">
            <a:spAutoFit/>
          </a:bodyPr>
          <a:lstStyle/>
          <a:p>
            <a:pPr marL="285750" indent="-285750">
              <a:buFont typeface="Arial" panose="020B0604020202020204" pitchFamily="34" charset="0"/>
              <a:buChar char="•"/>
            </a:pPr>
            <a:r>
              <a:rPr lang="en-US" altLang="zh-TW" sz="2000" u="sng" dirty="0"/>
              <a:t>Dynamic Window Approach (DWA)</a:t>
            </a:r>
            <a:r>
              <a:rPr lang="en-US" altLang="zh-TW" sz="2000" dirty="0"/>
              <a:t> samples obstacles’ positions in short time, but doesn’t consider obstacles’ velocity directly.</a:t>
            </a:r>
          </a:p>
          <a:p>
            <a:pPr marL="285750" indent="-285750">
              <a:spcBef>
                <a:spcPts val="600"/>
              </a:spcBef>
              <a:buFont typeface="Arial" panose="020B0604020202020204" pitchFamily="34" charset="0"/>
              <a:buChar char="•"/>
            </a:pPr>
            <a:r>
              <a:rPr lang="en-US" altLang="zh-TW" sz="2000" u="sng" dirty="0"/>
              <a:t>Artificial Potential Field (APF)</a:t>
            </a:r>
            <a:r>
              <a:rPr lang="en-US" altLang="zh-TW" sz="2000" dirty="0"/>
              <a:t> could handle obstacles with movement, but needs calibration in each specific scenario.</a:t>
            </a:r>
            <a:endParaRPr lang="zh-TW" altLang="en-US" sz="2000" dirty="0"/>
          </a:p>
        </p:txBody>
      </p:sp>
      <p:graphicFrame>
        <p:nvGraphicFramePr>
          <p:cNvPr id="29" name="表格 29">
            <a:extLst>
              <a:ext uri="{FF2B5EF4-FFF2-40B4-BE49-F238E27FC236}">
                <a16:creationId xmlns:a16="http://schemas.microsoft.com/office/drawing/2014/main" id="{24624EDE-F9F1-45AA-8724-6025956E37CF}"/>
              </a:ext>
            </a:extLst>
          </p:cNvPr>
          <p:cNvGraphicFramePr>
            <a:graphicFrameLocks noGrp="1"/>
          </p:cNvGraphicFramePr>
          <p:nvPr>
            <p:extLst>
              <p:ext uri="{D42A27DB-BD31-4B8C-83A1-F6EECF244321}">
                <p14:modId xmlns:p14="http://schemas.microsoft.com/office/powerpoint/2010/main" val="946553688"/>
              </p:ext>
            </p:extLst>
          </p:nvPr>
        </p:nvGraphicFramePr>
        <p:xfrm>
          <a:off x="918441" y="3299472"/>
          <a:ext cx="10355117" cy="2501953"/>
        </p:xfrm>
        <a:graphic>
          <a:graphicData uri="http://schemas.openxmlformats.org/drawingml/2006/table">
            <a:tbl>
              <a:tblPr firstRow="1" bandRow="1">
                <a:tableStyleId>{5C22544A-7EE6-4342-B048-85BDC9FD1C3A}</a:tableStyleId>
              </a:tblPr>
              <a:tblGrid>
                <a:gridCol w="1806864">
                  <a:extLst>
                    <a:ext uri="{9D8B030D-6E8A-4147-A177-3AD203B41FA5}">
                      <a16:colId xmlns:a16="http://schemas.microsoft.com/office/drawing/2014/main" val="3647476163"/>
                    </a:ext>
                  </a:extLst>
                </a:gridCol>
                <a:gridCol w="4246418">
                  <a:extLst>
                    <a:ext uri="{9D8B030D-6E8A-4147-A177-3AD203B41FA5}">
                      <a16:colId xmlns:a16="http://schemas.microsoft.com/office/drawing/2014/main" val="1104960838"/>
                    </a:ext>
                  </a:extLst>
                </a:gridCol>
                <a:gridCol w="4301835">
                  <a:extLst>
                    <a:ext uri="{9D8B030D-6E8A-4147-A177-3AD203B41FA5}">
                      <a16:colId xmlns:a16="http://schemas.microsoft.com/office/drawing/2014/main" val="3404304817"/>
                    </a:ext>
                  </a:extLst>
                </a:gridCol>
              </a:tblGrid>
              <a:tr h="523977">
                <a:tc>
                  <a:txBody>
                    <a:bodyPr/>
                    <a:lstStyle/>
                    <a:p>
                      <a:pPr algn="ctr"/>
                      <a:r>
                        <a:rPr lang="en-US" altLang="zh-TW" dirty="0"/>
                        <a:t>methods</a:t>
                      </a:r>
                      <a:endParaRPr lang="zh-TW" altLang="en-US" dirty="0"/>
                    </a:p>
                  </a:txBody>
                  <a:tcPr anchor="ctr"/>
                </a:tc>
                <a:tc>
                  <a:txBody>
                    <a:bodyPr/>
                    <a:lstStyle/>
                    <a:p>
                      <a:pPr algn="ctr"/>
                      <a:r>
                        <a:rPr lang="en-US" altLang="zh-TW" dirty="0"/>
                        <a:t>advantage</a:t>
                      </a:r>
                      <a:endParaRPr lang="zh-TW" altLang="en-US" dirty="0"/>
                    </a:p>
                  </a:txBody>
                  <a:tcPr anchor="ctr"/>
                </a:tc>
                <a:tc>
                  <a:txBody>
                    <a:bodyPr/>
                    <a:lstStyle/>
                    <a:p>
                      <a:pPr algn="ctr"/>
                      <a:r>
                        <a:rPr lang="en-US" altLang="zh-TW" dirty="0"/>
                        <a:t>disadvantage</a:t>
                      </a:r>
                      <a:endParaRPr lang="zh-TW" altLang="en-US" dirty="0"/>
                    </a:p>
                  </a:txBody>
                  <a:tcPr anchor="ctr"/>
                </a:tc>
                <a:extLst>
                  <a:ext uri="{0D108BD9-81ED-4DB2-BD59-A6C34878D82A}">
                    <a16:rowId xmlns:a16="http://schemas.microsoft.com/office/drawing/2014/main" val="4094566449"/>
                  </a:ext>
                </a:extLst>
              </a:tr>
              <a:tr h="988988">
                <a:tc>
                  <a:txBody>
                    <a:bodyPr/>
                    <a:lstStyle/>
                    <a:p>
                      <a:r>
                        <a:rPr lang="en-US" altLang="zh-TW" b="1" dirty="0"/>
                        <a:t>Velocity Obstacle (VO)</a:t>
                      </a:r>
                      <a:endParaRPr lang="zh-TW" altLang="en-US" b="1" dirty="0"/>
                    </a:p>
                  </a:txBody>
                  <a:tcPr anchor="ctr"/>
                </a:tc>
                <a:tc>
                  <a:txBody>
                    <a:bodyPr/>
                    <a:lstStyle/>
                    <a:p>
                      <a:pPr algn="l"/>
                      <a:r>
                        <a:rPr lang="en-US" altLang="zh-TW" dirty="0"/>
                        <a:t>Handles moving obstacles efficiently by taking their velocity into account.</a:t>
                      </a:r>
                      <a:endParaRPr lang="zh-TW" altLang="en-US" dirty="0"/>
                    </a:p>
                  </a:txBody>
                  <a:tcPr anchor="ctr"/>
                </a:tc>
                <a:tc>
                  <a:txBody>
                    <a:bodyPr/>
                    <a:lstStyle/>
                    <a:p>
                      <a:r>
                        <a:rPr lang="en-US" altLang="zh-TW" dirty="0"/>
                        <a:t>Generate velocity command with huge variation when encounter non-linear movements.</a:t>
                      </a:r>
                      <a:endParaRPr lang="zh-TW" altLang="en-US" dirty="0"/>
                    </a:p>
                  </a:txBody>
                  <a:tcPr anchor="ctr"/>
                </a:tc>
                <a:extLst>
                  <a:ext uri="{0D108BD9-81ED-4DB2-BD59-A6C34878D82A}">
                    <a16:rowId xmlns:a16="http://schemas.microsoft.com/office/drawing/2014/main" val="4060186862"/>
                  </a:ext>
                </a:extLst>
              </a:tr>
              <a:tr h="988988">
                <a:tc>
                  <a:txBody>
                    <a:bodyPr/>
                    <a:lstStyle/>
                    <a:p>
                      <a:r>
                        <a:rPr lang="en-US" altLang="zh-TW" b="1" dirty="0"/>
                        <a:t>Model Predictive Control (MPC</a:t>
                      </a:r>
                      <a:r>
                        <a:rPr lang="en-US" altLang="zh-TW" dirty="0"/>
                        <a:t>)</a:t>
                      </a:r>
                      <a:endParaRPr lang="zh-TW" altLang="en-US" dirty="0"/>
                    </a:p>
                  </a:txBody>
                  <a:tcPr anchor="ctr"/>
                </a:tc>
                <a:tc>
                  <a:txBody>
                    <a:bodyPr/>
                    <a:lstStyle/>
                    <a:p>
                      <a:pPr marL="285750" indent="-285750" algn="l">
                        <a:buFont typeface="Arial" panose="020B0604020202020204" pitchFamily="34" charset="0"/>
                        <a:buChar char="•"/>
                      </a:pPr>
                      <a:r>
                        <a:rPr lang="en-US" altLang="zh-TW" dirty="0"/>
                        <a:t>Powerful in dealing with complex movement objects.</a:t>
                      </a:r>
                    </a:p>
                    <a:p>
                      <a:pPr marL="285750" indent="-285750" algn="l">
                        <a:buFont typeface="Arial" panose="020B0604020202020204" pitchFamily="34" charset="0"/>
                        <a:buChar char="•"/>
                      </a:pPr>
                      <a:r>
                        <a:rPr lang="en-US" altLang="zh-TW" dirty="0"/>
                        <a:t>Also consider robots’ dynamic.</a:t>
                      </a:r>
                      <a:endParaRPr lang="zh-TW" altLang="en-US" dirty="0"/>
                    </a:p>
                  </a:txBody>
                  <a:tcPr anchor="ctr"/>
                </a:tc>
                <a:tc>
                  <a:txBody>
                    <a:bodyPr/>
                    <a:lstStyle/>
                    <a:p>
                      <a:pPr marL="285750" indent="-285750">
                        <a:buFont typeface="Arial" panose="020B0604020202020204" pitchFamily="34" charset="0"/>
                        <a:buChar char="•"/>
                      </a:pPr>
                      <a:r>
                        <a:rPr lang="en-US" altLang="zh-TW" dirty="0"/>
                        <a:t>Rely on the accuracy of long-term prediction.</a:t>
                      </a:r>
                    </a:p>
                    <a:p>
                      <a:pPr marL="285750" indent="-285750">
                        <a:buFont typeface="Arial" panose="020B0604020202020204" pitchFamily="34" charset="0"/>
                        <a:buChar char="•"/>
                      </a:pPr>
                      <a:r>
                        <a:rPr lang="en-US" altLang="zh-TW" dirty="0"/>
                        <a:t>Computationally intensive.</a:t>
                      </a:r>
                      <a:endParaRPr lang="zh-TW" altLang="en-US" dirty="0"/>
                    </a:p>
                  </a:txBody>
                  <a:tcPr anchor="ctr"/>
                </a:tc>
                <a:extLst>
                  <a:ext uri="{0D108BD9-81ED-4DB2-BD59-A6C34878D82A}">
                    <a16:rowId xmlns:a16="http://schemas.microsoft.com/office/drawing/2014/main" val="2292996719"/>
                  </a:ext>
                </a:extLst>
              </a:tr>
            </a:tbl>
          </a:graphicData>
        </a:graphic>
      </p:graphicFrame>
      <p:sp>
        <p:nvSpPr>
          <p:cNvPr id="30" name="文字方塊 29">
            <a:extLst>
              <a:ext uri="{FF2B5EF4-FFF2-40B4-BE49-F238E27FC236}">
                <a16:creationId xmlns:a16="http://schemas.microsoft.com/office/drawing/2014/main" id="{6C08DAF9-B18C-4AEE-8199-42A47D26C96B}"/>
              </a:ext>
            </a:extLst>
          </p:cNvPr>
          <p:cNvSpPr txBox="1"/>
          <p:nvPr/>
        </p:nvSpPr>
        <p:spPr>
          <a:xfrm>
            <a:off x="948043" y="2891017"/>
            <a:ext cx="9955483" cy="400110"/>
          </a:xfrm>
          <a:prstGeom prst="rect">
            <a:avLst/>
          </a:prstGeom>
          <a:noFill/>
        </p:spPr>
        <p:txBody>
          <a:bodyPr wrap="square" rtlCol="0">
            <a:spAutoFit/>
          </a:bodyPr>
          <a:lstStyle/>
          <a:p>
            <a:r>
              <a:rPr lang="en-US" altLang="zh-TW" sz="2000" b="1" dirty="0">
                <a:solidFill>
                  <a:schemeClr val="accent1">
                    <a:lumMod val="50000"/>
                  </a:schemeClr>
                </a:solidFill>
              </a:rPr>
              <a:t>To avoid dynamic obstacles with unknown-intention (non-cooperation) :</a:t>
            </a:r>
            <a:endParaRPr lang="zh-TW" altLang="en-US" sz="2000" b="1" dirty="0">
              <a:solidFill>
                <a:schemeClr val="accent1">
                  <a:lumMod val="50000"/>
                </a:schemeClr>
              </a:solidFill>
            </a:endParaRPr>
          </a:p>
        </p:txBody>
      </p:sp>
    </p:spTree>
    <p:extLst>
      <p:ext uri="{BB962C8B-B14F-4D97-AF65-F5344CB8AC3E}">
        <p14:creationId xmlns:p14="http://schemas.microsoft.com/office/powerpoint/2010/main" val="164288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602EA88-A0E3-41D1-BFA9-D91FA5FAD597}"/>
              </a:ext>
            </a:extLst>
          </p:cNvPr>
          <p:cNvSpPr/>
          <p:nvPr/>
        </p:nvSpPr>
        <p:spPr>
          <a:xfrm>
            <a:off x="7088169" y="1220946"/>
            <a:ext cx="4682544" cy="460126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6</a:t>
            </a:fld>
            <a:endParaRPr lang="zh-TW" altLang="en-US" sz="3200" dirty="0">
              <a:solidFill>
                <a:srgbClr val="6633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Conventional VO method</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1024467" y="1429999"/>
                <a:ext cx="3776132"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𝑛𝑒𝑥𝑡</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1024467" y="1429999"/>
                <a:ext cx="3776132" cy="461665"/>
              </a:xfrm>
              <a:prstGeom prst="rect">
                <a:avLst/>
              </a:prstGeom>
              <a:blipFill>
                <a:blip r:embed="rId3"/>
                <a:stretch>
                  <a:fillRect l="-2423" t="-9333" b="-32000"/>
                </a:stretch>
              </a:blipFill>
            </p:spPr>
            <p:txBody>
              <a:bodyPr/>
              <a:lstStyle/>
              <a:p>
                <a:r>
                  <a:rPr lang="zh-TW" altLang="en-US">
                    <a:noFill/>
                  </a:rPr>
                  <a:t> </a:t>
                </a:r>
              </a:p>
            </p:txBody>
          </p:sp>
        </mc:Fallback>
      </mc:AlternateContent>
      <p:grpSp>
        <p:nvGrpSpPr>
          <p:cNvPr id="67" name="群組 66">
            <a:extLst>
              <a:ext uri="{FF2B5EF4-FFF2-40B4-BE49-F238E27FC236}">
                <a16:creationId xmlns:a16="http://schemas.microsoft.com/office/drawing/2014/main" id="{B6A1190E-7434-4009-8E13-6236F7BE3427}"/>
              </a:ext>
            </a:extLst>
          </p:cNvPr>
          <p:cNvGrpSpPr/>
          <p:nvPr/>
        </p:nvGrpSpPr>
        <p:grpSpPr>
          <a:xfrm>
            <a:off x="8218623" y="1270000"/>
            <a:ext cx="2814556" cy="4318000"/>
            <a:chOff x="1689711" y="1380067"/>
            <a:chExt cx="2814556" cy="4318000"/>
          </a:xfrm>
        </p:grpSpPr>
        <p:sp>
          <p:nvSpPr>
            <p:cNvPr id="68" name="手繪多邊形: 圖案 67">
              <a:extLst>
                <a:ext uri="{FF2B5EF4-FFF2-40B4-BE49-F238E27FC236}">
                  <a16:creationId xmlns:a16="http://schemas.microsoft.com/office/drawing/2014/main" id="{2764B28D-42D4-45FB-B948-5204BDE04822}"/>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9" name="直線單箭頭接點 68">
              <a:extLst>
                <a:ext uri="{FF2B5EF4-FFF2-40B4-BE49-F238E27FC236}">
                  <a16:creationId xmlns:a16="http://schemas.microsoft.com/office/drawing/2014/main" id="{06A87022-5DAA-4E85-859C-9CE47D789E9C}"/>
                </a:ext>
              </a:extLst>
            </p:cNvPr>
            <p:cNvCxnSpPr>
              <a:stCxn id="68" idx="1"/>
              <a:endCxn id="68"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5E311510-65D1-43CC-AA6F-E72C2856F876}"/>
                </a:ext>
              </a:extLst>
            </p:cNvPr>
            <p:cNvCxnSpPr>
              <a:cxnSpLocks/>
              <a:stCxn id="68" idx="1"/>
              <a:endCxn id="68"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直線單箭頭接點 70">
            <a:extLst>
              <a:ext uri="{FF2B5EF4-FFF2-40B4-BE49-F238E27FC236}">
                <a16:creationId xmlns:a16="http://schemas.microsoft.com/office/drawing/2014/main" id="{6D7BE8D9-56BF-43D5-9B37-654109969C49}"/>
              </a:ext>
            </a:extLst>
          </p:cNvPr>
          <p:cNvCxnSpPr/>
          <p:nvPr/>
        </p:nvCxnSpPr>
        <p:spPr>
          <a:xfrm>
            <a:off x="7247097" y="5156200"/>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83B99AB4-A2B8-4F13-AA1B-CBC109988EBF}"/>
              </a:ext>
            </a:extLst>
          </p:cNvPr>
          <p:cNvCxnSpPr>
            <a:cxnSpLocks/>
          </p:cNvCxnSpPr>
          <p:nvPr/>
        </p:nvCxnSpPr>
        <p:spPr>
          <a:xfrm flipV="1">
            <a:off x="9429441" y="1966116"/>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69993A0F-D844-421F-A573-F39F340D6A46}"/>
                  </a:ext>
                </a:extLst>
              </p:cNvPr>
              <p:cNvSpPr txBox="1"/>
              <p:nvPr/>
            </p:nvSpPr>
            <p:spPr>
              <a:xfrm>
                <a:off x="10760852" y="4696487"/>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73" name="文字方塊 72">
                <a:extLst>
                  <a:ext uri="{FF2B5EF4-FFF2-40B4-BE49-F238E27FC236}">
                    <a16:creationId xmlns:a16="http://schemas.microsoft.com/office/drawing/2014/main" id="{69993A0F-D844-421F-A573-F39F340D6A46}"/>
                  </a:ext>
                </a:extLst>
              </p:cNvPr>
              <p:cNvSpPr txBox="1">
                <a:spLocks noRot="1" noChangeAspect="1" noMove="1" noResize="1" noEditPoints="1" noAdjustHandles="1" noChangeArrowheads="1" noChangeShapeType="1" noTextEdit="1"/>
              </p:cNvSpPr>
              <p:nvPr/>
            </p:nvSpPr>
            <p:spPr>
              <a:xfrm>
                <a:off x="10760852" y="4696487"/>
                <a:ext cx="544654" cy="46166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D1AEABA4-B7B5-4ECE-A957-DD43409B0636}"/>
                  </a:ext>
                </a:extLst>
              </p:cNvPr>
              <p:cNvSpPr txBox="1"/>
              <p:nvPr/>
            </p:nvSpPr>
            <p:spPr>
              <a:xfrm>
                <a:off x="8937604" y="1687602"/>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76" name="文字方塊 75">
                <a:extLst>
                  <a:ext uri="{FF2B5EF4-FFF2-40B4-BE49-F238E27FC236}">
                    <a16:creationId xmlns:a16="http://schemas.microsoft.com/office/drawing/2014/main" id="{D1AEABA4-B7B5-4ECE-A957-DD43409B0636}"/>
                  </a:ext>
                </a:extLst>
              </p:cNvPr>
              <p:cNvSpPr txBox="1">
                <a:spLocks noRot="1" noChangeAspect="1" noMove="1" noResize="1" noEditPoints="1" noAdjustHandles="1" noChangeArrowheads="1" noChangeShapeType="1" noTextEdit="1"/>
              </p:cNvSpPr>
              <p:nvPr/>
            </p:nvSpPr>
            <p:spPr>
              <a:xfrm>
                <a:off x="8937604" y="1687602"/>
                <a:ext cx="528471" cy="490840"/>
              </a:xfrm>
              <a:prstGeom prst="rect">
                <a:avLst/>
              </a:prstGeom>
              <a:blipFill>
                <a:blip r:embed="rId5"/>
                <a:stretch>
                  <a:fillRect b="-6250"/>
                </a:stretch>
              </a:blipFill>
            </p:spPr>
            <p:txBody>
              <a:bodyPr/>
              <a:lstStyle/>
              <a:p>
                <a:r>
                  <a:rPr lang="zh-TW" altLang="en-US">
                    <a:noFill/>
                  </a:rPr>
                  <a:t> </a:t>
                </a:r>
              </a:p>
            </p:txBody>
          </p:sp>
        </mc:Fallback>
      </mc:AlternateContent>
      <p:sp>
        <p:nvSpPr>
          <p:cNvPr id="84" name="文字方塊 83">
            <a:extLst>
              <a:ext uri="{FF2B5EF4-FFF2-40B4-BE49-F238E27FC236}">
                <a16:creationId xmlns:a16="http://schemas.microsoft.com/office/drawing/2014/main" id="{EDB2D9DA-FC5F-4744-B0D4-F706C42DDBC5}"/>
              </a:ext>
            </a:extLst>
          </p:cNvPr>
          <p:cNvSpPr txBox="1"/>
          <p:nvPr/>
        </p:nvSpPr>
        <p:spPr>
          <a:xfrm>
            <a:off x="10061121" y="4185439"/>
            <a:ext cx="1555623" cy="369332"/>
          </a:xfrm>
          <a:prstGeom prst="rect">
            <a:avLst/>
          </a:prstGeom>
          <a:noFill/>
        </p:spPr>
        <p:txBody>
          <a:bodyPr wrap="square" rtlCol="0">
            <a:spAutoFit/>
          </a:bodyPr>
          <a:lstStyle/>
          <a:p>
            <a:r>
              <a:rPr lang="en-US" altLang="zh-TW" dirty="0">
                <a:solidFill>
                  <a:schemeClr val="accent5"/>
                </a:solidFill>
              </a:rPr>
              <a:t>Ideal velocity</a:t>
            </a:r>
            <a:endParaRPr lang="zh-TW" altLang="en-US" dirty="0">
              <a:solidFill>
                <a:schemeClr val="accent5"/>
              </a:solidFill>
            </a:endParaRPr>
          </a:p>
        </p:txBody>
      </p:sp>
      <p:cxnSp>
        <p:nvCxnSpPr>
          <p:cNvPr id="85" name="直線接點 84">
            <a:extLst>
              <a:ext uri="{FF2B5EF4-FFF2-40B4-BE49-F238E27FC236}">
                <a16:creationId xmlns:a16="http://schemas.microsoft.com/office/drawing/2014/main" id="{CA7EFA21-6287-4B1B-9BCD-706102409A3C}"/>
              </a:ext>
            </a:extLst>
          </p:cNvPr>
          <p:cNvCxnSpPr>
            <a:cxnSpLocks/>
            <a:endCxn id="89" idx="3"/>
          </p:cNvCxnSpPr>
          <p:nvPr/>
        </p:nvCxnSpPr>
        <p:spPr>
          <a:xfrm flipH="1">
            <a:off x="9639060" y="4467210"/>
            <a:ext cx="490147" cy="155893"/>
          </a:xfrm>
          <a:prstGeom prst="line">
            <a:avLst/>
          </a:prstGeom>
          <a:ln>
            <a:solidFill>
              <a:schemeClr val="accent5"/>
            </a:solidFill>
          </a:ln>
        </p:spPr>
        <p:style>
          <a:lnRef idx="1">
            <a:schemeClr val="dk1"/>
          </a:lnRef>
          <a:fillRef idx="0">
            <a:schemeClr val="dk1"/>
          </a:fillRef>
          <a:effectRef idx="0">
            <a:schemeClr val="dk1"/>
          </a:effectRef>
          <a:fontRef idx="minor">
            <a:schemeClr val="tx1"/>
          </a:fontRef>
        </p:style>
      </p:cxnSp>
      <p:sp>
        <p:nvSpPr>
          <p:cNvPr id="86" name="橢圓 85">
            <a:extLst>
              <a:ext uri="{FF2B5EF4-FFF2-40B4-BE49-F238E27FC236}">
                <a16:creationId xmlns:a16="http://schemas.microsoft.com/office/drawing/2014/main" id="{B316C799-BD67-4A3C-B008-F015BD0DB2DE}"/>
              </a:ext>
            </a:extLst>
          </p:cNvPr>
          <p:cNvSpPr/>
          <p:nvPr/>
        </p:nvSpPr>
        <p:spPr>
          <a:xfrm>
            <a:off x="8907441" y="4642109"/>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手繪多邊形: 圖案 86">
            <a:extLst>
              <a:ext uri="{FF2B5EF4-FFF2-40B4-BE49-F238E27FC236}">
                <a16:creationId xmlns:a16="http://schemas.microsoft.com/office/drawing/2014/main" id="{725F197F-1D40-4197-BA11-948E3745C02F}"/>
              </a:ext>
            </a:extLst>
          </p:cNvPr>
          <p:cNvSpPr/>
          <p:nvPr/>
        </p:nvSpPr>
        <p:spPr>
          <a:xfrm>
            <a:off x="8118196" y="4718883"/>
            <a:ext cx="778933" cy="695166"/>
          </a:xfrm>
          <a:custGeom>
            <a:avLst/>
            <a:gdLst>
              <a:gd name="connsiteX0" fmla="*/ 778933 w 778933"/>
              <a:gd name="connsiteY0" fmla="*/ 643466 h 695166"/>
              <a:gd name="connsiteX1" fmla="*/ 457200 w 778933"/>
              <a:gd name="connsiteY1" fmla="*/ 660400 h 695166"/>
              <a:gd name="connsiteX2" fmla="*/ 558800 w 778933"/>
              <a:gd name="connsiteY2" fmla="*/ 245533 h 695166"/>
              <a:gd name="connsiteX3" fmla="*/ 0 w 778933"/>
              <a:gd name="connsiteY3" fmla="*/ 0 h 695166"/>
            </a:gdLst>
            <a:ahLst/>
            <a:cxnLst>
              <a:cxn ang="0">
                <a:pos x="connsiteX0" y="connsiteY0"/>
              </a:cxn>
              <a:cxn ang="0">
                <a:pos x="connsiteX1" y="connsiteY1"/>
              </a:cxn>
              <a:cxn ang="0">
                <a:pos x="connsiteX2" y="connsiteY2"/>
              </a:cxn>
              <a:cxn ang="0">
                <a:pos x="connsiteX3" y="connsiteY3"/>
              </a:cxn>
            </a:cxnLst>
            <a:rect l="l" t="t" r="r" b="b"/>
            <a:pathLst>
              <a:path w="778933" h="695166">
                <a:moveTo>
                  <a:pt x="778933" y="643466"/>
                </a:moveTo>
                <a:cubicBezTo>
                  <a:pt x="636411" y="685094"/>
                  <a:pt x="493889" y="726722"/>
                  <a:pt x="457200" y="660400"/>
                </a:cubicBezTo>
                <a:cubicBezTo>
                  <a:pt x="420511" y="594078"/>
                  <a:pt x="635000" y="355600"/>
                  <a:pt x="558800" y="245533"/>
                </a:cubicBezTo>
                <a:cubicBezTo>
                  <a:pt x="482600" y="135466"/>
                  <a:pt x="241300" y="67733"/>
                  <a:pt x="0" y="0"/>
                </a:cubicBezTo>
              </a:path>
            </a:pathLst>
          </a:cu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文字方塊 87">
            <a:extLst>
              <a:ext uri="{FF2B5EF4-FFF2-40B4-BE49-F238E27FC236}">
                <a16:creationId xmlns:a16="http://schemas.microsoft.com/office/drawing/2014/main" id="{B1BE7F92-4789-4D07-9A04-5E96EB9D3AA5}"/>
              </a:ext>
            </a:extLst>
          </p:cNvPr>
          <p:cNvSpPr txBox="1"/>
          <p:nvPr/>
        </p:nvSpPr>
        <p:spPr>
          <a:xfrm>
            <a:off x="7200245" y="4315629"/>
            <a:ext cx="2237259" cy="646331"/>
          </a:xfrm>
          <a:prstGeom prst="rect">
            <a:avLst/>
          </a:prstGeom>
          <a:noFill/>
        </p:spPr>
        <p:txBody>
          <a:bodyPr wrap="square" rtlCol="0">
            <a:spAutoFit/>
          </a:bodyPr>
          <a:lstStyle/>
          <a:p>
            <a:r>
              <a:rPr lang="en-US" altLang="zh-TW" b="1" dirty="0">
                <a:solidFill>
                  <a:srgbClr val="002060"/>
                </a:solidFill>
              </a:rPr>
              <a:t>Dynamic feasible region</a:t>
            </a:r>
            <a:endParaRPr lang="zh-TW" altLang="en-US" b="1" dirty="0">
              <a:solidFill>
                <a:srgbClr val="002060"/>
              </a:solidFill>
            </a:endParaRPr>
          </a:p>
        </p:txBody>
      </p:sp>
      <p:sp>
        <p:nvSpPr>
          <p:cNvPr id="89" name="十字形 88">
            <a:extLst>
              <a:ext uri="{FF2B5EF4-FFF2-40B4-BE49-F238E27FC236}">
                <a16:creationId xmlns:a16="http://schemas.microsoft.com/office/drawing/2014/main" id="{A7B89DD8-8018-48DB-9EB1-E6B9350EC2CB}"/>
              </a:ext>
            </a:extLst>
          </p:cNvPr>
          <p:cNvSpPr/>
          <p:nvPr/>
        </p:nvSpPr>
        <p:spPr>
          <a:xfrm rot="18848572">
            <a:off x="9516916" y="4602771"/>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0" name="群組 29">
            <a:extLst>
              <a:ext uri="{FF2B5EF4-FFF2-40B4-BE49-F238E27FC236}">
                <a16:creationId xmlns:a16="http://schemas.microsoft.com/office/drawing/2014/main" id="{6A3784AF-B662-4453-88CE-99B747CBC521}"/>
              </a:ext>
            </a:extLst>
          </p:cNvPr>
          <p:cNvGrpSpPr/>
          <p:nvPr/>
        </p:nvGrpSpPr>
        <p:grpSpPr>
          <a:xfrm>
            <a:off x="1116960" y="2087565"/>
            <a:ext cx="5344166" cy="3399001"/>
            <a:chOff x="1116960" y="2087565"/>
            <a:chExt cx="5344166" cy="3399001"/>
          </a:xfrm>
        </p:grpSpPr>
        <p:pic>
          <p:nvPicPr>
            <p:cNvPr id="16" name="圖片 15">
              <a:extLst>
                <a:ext uri="{FF2B5EF4-FFF2-40B4-BE49-F238E27FC236}">
                  <a16:creationId xmlns:a16="http://schemas.microsoft.com/office/drawing/2014/main" id="{1467127A-34A7-4B96-A858-A4A2DB957C6A}"/>
                </a:ext>
              </a:extLst>
            </p:cNvPr>
            <p:cNvPicPr>
              <a:picLocks noChangeAspect="1"/>
            </p:cNvPicPr>
            <p:nvPr/>
          </p:nvPicPr>
          <p:blipFill>
            <a:blip r:embed="rId6"/>
            <a:stretch>
              <a:fillRect/>
            </a:stretch>
          </p:blipFill>
          <p:spPr>
            <a:xfrm>
              <a:off x="1117601" y="2087565"/>
              <a:ext cx="2133600" cy="352425"/>
            </a:xfrm>
            <a:prstGeom prst="rect">
              <a:avLst/>
            </a:prstGeom>
          </p:spPr>
        </p:pic>
        <p:pic>
          <p:nvPicPr>
            <p:cNvPr id="17" name="圖片 16">
              <a:extLst>
                <a:ext uri="{FF2B5EF4-FFF2-40B4-BE49-F238E27FC236}">
                  <a16:creationId xmlns:a16="http://schemas.microsoft.com/office/drawing/2014/main" id="{B414DB0D-5F04-4E91-829D-A3482D21B604}"/>
                </a:ext>
              </a:extLst>
            </p:cNvPr>
            <p:cNvPicPr>
              <a:picLocks noChangeAspect="1"/>
            </p:cNvPicPr>
            <p:nvPr/>
          </p:nvPicPr>
          <p:blipFill>
            <a:blip r:embed="rId7"/>
            <a:stretch>
              <a:fillRect/>
            </a:stretch>
          </p:blipFill>
          <p:spPr>
            <a:xfrm>
              <a:off x="1117601" y="2613555"/>
              <a:ext cx="5343525" cy="390525"/>
            </a:xfrm>
            <a:prstGeom prst="rect">
              <a:avLst/>
            </a:prstGeom>
          </p:spPr>
        </p:pic>
        <p:pic>
          <p:nvPicPr>
            <p:cNvPr id="20" name="圖片 19">
              <a:extLst>
                <a:ext uri="{FF2B5EF4-FFF2-40B4-BE49-F238E27FC236}">
                  <a16:creationId xmlns:a16="http://schemas.microsoft.com/office/drawing/2014/main" id="{D6F848D7-F4CB-451F-88DD-C3E6354BCE7E}"/>
                </a:ext>
              </a:extLst>
            </p:cNvPr>
            <p:cNvPicPr>
              <a:picLocks noChangeAspect="1"/>
            </p:cNvPicPr>
            <p:nvPr/>
          </p:nvPicPr>
          <p:blipFill>
            <a:blip r:embed="rId8"/>
            <a:stretch>
              <a:fillRect/>
            </a:stretch>
          </p:blipFill>
          <p:spPr>
            <a:xfrm>
              <a:off x="1117601" y="3177645"/>
              <a:ext cx="5314950" cy="1066800"/>
            </a:xfrm>
            <a:prstGeom prst="rect">
              <a:avLst/>
            </a:prstGeom>
          </p:spPr>
        </p:pic>
        <p:pic>
          <p:nvPicPr>
            <p:cNvPr id="29" name="圖片 28">
              <a:extLst>
                <a:ext uri="{FF2B5EF4-FFF2-40B4-BE49-F238E27FC236}">
                  <a16:creationId xmlns:a16="http://schemas.microsoft.com/office/drawing/2014/main" id="{1CA7B40D-90B7-4281-AAF5-90AE8B665AEC}"/>
                </a:ext>
              </a:extLst>
            </p:cNvPr>
            <p:cNvPicPr>
              <a:picLocks noChangeAspect="1"/>
            </p:cNvPicPr>
            <p:nvPr/>
          </p:nvPicPr>
          <p:blipFill>
            <a:blip r:embed="rId9"/>
            <a:stretch>
              <a:fillRect/>
            </a:stretch>
          </p:blipFill>
          <p:spPr>
            <a:xfrm>
              <a:off x="1116960" y="4419766"/>
              <a:ext cx="4486275" cy="1066800"/>
            </a:xfrm>
            <a:prstGeom prst="rect">
              <a:avLst/>
            </a:prstGeom>
          </p:spPr>
        </p:pic>
      </p:grp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E8387CFD-D209-42E9-9DFB-64A61AADBB2B}"/>
                  </a:ext>
                </a:extLst>
              </p:cNvPr>
              <p:cNvSpPr txBox="1"/>
              <p:nvPr/>
            </p:nvSpPr>
            <p:spPr>
              <a:xfrm>
                <a:off x="8698348" y="2393318"/>
                <a:ext cx="2421289"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oMath>
                  </m:oMathPara>
                </a14:m>
                <a:endParaRPr lang="en-US" altLang="zh-TW" sz="2400" dirty="0"/>
              </a:p>
              <a:p>
                <a:r>
                  <a:rPr lang="en-US" altLang="zh-TW" sz="2400" dirty="0"/>
                  <a:t>(danger region)</a:t>
                </a:r>
                <a:endParaRPr lang="zh-TW" altLang="en-US" sz="2400" dirty="0"/>
              </a:p>
            </p:txBody>
          </p:sp>
        </mc:Choice>
        <mc:Fallback xmlns="">
          <p:sp>
            <p:nvSpPr>
              <p:cNvPr id="94" name="文字方塊 93">
                <a:extLst>
                  <a:ext uri="{FF2B5EF4-FFF2-40B4-BE49-F238E27FC236}">
                    <a16:creationId xmlns:a16="http://schemas.microsoft.com/office/drawing/2014/main" id="{E8387CFD-D209-42E9-9DFB-64A61AADBB2B}"/>
                  </a:ext>
                </a:extLst>
              </p:cNvPr>
              <p:cNvSpPr txBox="1">
                <a:spLocks noRot="1" noChangeAspect="1" noMove="1" noResize="1" noEditPoints="1" noAdjustHandles="1" noChangeArrowheads="1" noChangeShapeType="1" noTextEdit="1"/>
              </p:cNvSpPr>
              <p:nvPr/>
            </p:nvSpPr>
            <p:spPr>
              <a:xfrm>
                <a:off x="8698348" y="2393318"/>
                <a:ext cx="2421289" cy="830997"/>
              </a:xfrm>
              <a:prstGeom prst="rect">
                <a:avLst/>
              </a:prstGeom>
              <a:blipFill>
                <a:blip r:embed="rId10"/>
                <a:stretch>
                  <a:fillRect l="-4030" b="-16912"/>
                </a:stretch>
              </a:blipFill>
            </p:spPr>
            <p:txBody>
              <a:bodyPr/>
              <a:lstStyle/>
              <a:p>
                <a:r>
                  <a:rPr lang="zh-TW" altLang="en-US">
                    <a:noFill/>
                  </a:rPr>
                  <a:t> </a:t>
                </a:r>
              </a:p>
            </p:txBody>
          </p:sp>
        </mc:Fallback>
      </mc:AlternateContent>
      <p:sp>
        <p:nvSpPr>
          <p:cNvPr id="95" name="矩形: 圓角 94">
            <a:extLst>
              <a:ext uri="{FF2B5EF4-FFF2-40B4-BE49-F238E27FC236}">
                <a16:creationId xmlns:a16="http://schemas.microsoft.com/office/drawing/2014/main" id="{1673FA6C-5FC5-4874-AD05-1F455958880A}"/>
              </a:ext>
            </a:extLst>
          </p:cNvPr>
          <p:cNvSpPr/>
          <p:nvPr/>
        </p:nvSpPr>
        <p:spPr>
          <a:xfrm>
            <a:off x="7163089" y="1538948"/>
            <a:ext cx="1791533"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p:cxnSp>
        <p:nvCxnSpPr>
          <p:cNvPr id="34" name="直線接點 33">
            <a:extLst>
              <a:ext uri="{FF2B5EF4-FFF2-40B4-BE49-F238E27FC236}">
                <a16:creationId xmlns:a16="http://schemas.microsoft.com/office/drawing/2014/main" id="{63F50C23-3558-47CD-AAA7-E9DDBFFC432F}"/>
              </a:ext>
            </a:extLst>
          </p:cNvPr>
          <p:cNvCxnSpPr/>
          <p:nvPr/>
        </p:nvCxnSpPr>
        <p:spPr>
          <a:xfrm>
            <a:off x="6813668" y="1493362"/>
            <a:ext cx="0" cy="3943612"/>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橢圓 2">
            <a:extLst>
              <a:ext uri="{FF2B5EF4-FFF2-40B4-BE49-F238E27FC236}">
                <a16:creationId xmlns:a16="http://schemas.microsoft.com/office/drawing/2014/main" id="{8B6774DC-09AE-45CC-A6CA-5A7697FC3039}"/>
              </a:ext>
            </a:extLst>
          </p:cNvPr>
          <p:cNvSpPr/>
          <p:nvPr/>
        </p:nvSpPr>
        <p:spPr>
          <a:xfrm>
            <a:off x="9761080" y="4747486"/>
            <a:ext cx="108000" cy="108000"/>
          </a:xfrm>
          <a:prstGeom prst="ellipse">
            <a:avLst/>
          </a:prstGeom>
          <a:solidFill>
            <a:srgbClr val="00B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93B61D04-3C0E-48A3-B10A-A1D0B69196C9}"/>
              </a:ext>
            </a:extLst>
          </p:cNvPr>
          <p:cNvSpPr txBox="1"/>
          <p:nvPr/>
        </p:nvSpPr>
        <p:spPr>
          <a:xfrm>
            <a:off x="10384865" y="5224931"/>
            <a:ext cx="1801664" cy="646331"/>
          </a:xfrm>
          <a:prstGeom prst="rect">
            <a:avLst/>
          </a:prstGeom>
          <a:noFill/>
        </p:spPr>
        <p:txBody>
          <a:bodyPr wrap="square" rtlCol="0">
            <a:spAutoFit/>
          </a:bodyPr>
          <a:lstStyle/>
          <a:p>
            <a:r>
              <a:rPr lang="en-US" altLang="zh-TW" dirty="0">
                <a:solidFill>
                  <a:srgbClr val="00B050"/>
                </a:solidFill>
              </a:rPr>
              <a:t>Optimal robot’s next step</a:t>
            </a:r>
            <a:endParaRPr lang="zh-TW" altLang="en-US" dirty="0">
              <a:solidFill>
                <a:srgbClr val="00B050"/>
              </a:solidFill>
            </a:endParaRPr>
          </a:p>
        </p:txBody>
      </p:sp>
      <p:cxnSp>
        <p:nvCxnSpPr>
          <p:cNvPr id="11" name="直線接點 10">
            <a:extLst>
              <a:ext uri="{FF2B5EF4-FFF2-40B4-BE49-F238E27FC236}">
                <a16:creationId xmlns:a16="http://schemas.microsoft.com/office/drawing/2014/main" id="{DE2C4B9A-CFC8-4B76-B57B-73CD6431766A}"/>
              </a:ext>
            </a:extLst>
          </p:cNvPr>
          <p:cNvCxnSpPr>
            <a:cxnSpLocks/>
            <a:stCxn id="3" idx="5"/>
            <a:endCxn id="9" idx="1"/>
          </p:cNvCxnSpPr>
          <p:nvPr/>
        </p:nvCxnSpPr>
        <p:spPr>
          <a:xfrm>
            <a:off x="9853264" y="4839670"/>
            <a:ext cx="531601" cy="70842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06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手繪多邊形: 圖案 214">
            <a:extLst>
              <a:ext uri="{FF2B5EF4-FFF2-40B4-BE49-F238E27FC236}">
                <a16:creationId xmlns:a16="http://schemas.microsoft.com/office/drawing/2014/main" id="{58C62EF0-C1F2-4C45-9CCC-B14185450945}"/>
              </a:ext>
            </a:extLst>
          </p:cNvPr>
          <p:cNvSpPr>
            <a:spLocks noChangeAspect="1"/>
          </p:cNvSpPr>
          <p:nvPr/>
        </p:nvSpPr>
        <p:spPr>
          <a:xfrm>
            <a:off x="6036414" y="1006915"/>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6" name="直線接點 215">
            <a:extLst>
              <a:ext uri="{FF2B5EF4-FFF2-40B4-BE49-F238E27FC236}">
                <a16:creationId xmlns:a16="http://schemas.microsoft.com/office/drawing/2014/main" id="{FCCBE501-89DF-4F94-AD5C-7D78D4845C7B}"/>
              </a:ext>
            </a:extLst>
          </p:cNvPr>
          <p:cNvCxnSpPr/>
          <p:nvPr/>
        </p:nvCxnSpPr>
        <p:spPr>
          <a:xfrm flipV="1">
            <a:off x="6036415" y="1232951"/>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7" name="直線接點 216">
            <a:extLst>
              <a:ext uri="{FF2B5EF4-FFF2-40B4-BE49-F238E27FC236}">
                <a16:creationId xmlns:a16="http://schemas.microsoft.com/office/drawing/2014/main" id="{D485E645-D01F-4C24-B92B-3DF92EEF2479}"/>
              </a:ext>
            </a:extLst>
          </p:cNvPr>
          <p:cNvCxnSpPr>
            <a:cxnSpLocks/>
          </p:cNvCxnSpPr>
          <p:nvPr/>
        </p:nvCxnSpPr>
        <p:spPr>
          <a:xfrm flipV="1">
            <a:off x="6036415" y="1823722"/>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手繪多邊形: 圖案 51">
            <a:extLst>
              <a:ext uri="{FF2B5EF4-FFF2-40B4-BE49-F238E27FC236}">
                <a16:creationId xmlns:a16="http://schemas.microsoft.com/office/drawing/2014/main" id="{02249C76-5B5C-4683-9E4A-C717917F5A4D}"/>
              </a:ext>
            </a:extLst>
          </p:cNvPr>
          <p:cNvSpPr>
            <a:spLocks noChangeAspect="1"/>
          </p:cNvSpPr>
          <p:nvPr/>
        </p:nvSpPr>
        <p:spPr>
          <a:xfrm>
            <a:off x="1455713" y="1643867"/>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3" name="直線接點 52">
            <a:extLst>
              <a:ext uri="{FF2B5EF4-FFF2-40B4-BE49-F238E27FC236}">
                <a16:creationId xmlns:a16="http://schemas.microsoft.com/office/drawing/2014/main" id="{45B084F8-0178-42E2-B7DF-D35C9C715287}"/>
              </a:ext>
            </a:extLst>
          </p:cNvPr>
          <p:cNvCxnSpPr/>
          <p:nvPr/>
        </p:nvCxnSpPr>
        <p:spPr>
          <a:xfrm flipV="1">
            <a:off x="1455714" y="1869903"/>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3EC95686-EAA1-4331-BCE7-518A25851EC4}"/>
              </a:ext>
            </a:extLst>
          </p:cNvPr>
          <p:cNvCxnSpPr>
            <a:cxnSpLocks/>
          </p:cNvCxnSpPr>
          <p:nvPr/>
        </p:nvCxnSpPr>
        <p:spPr>
          <a:xfrm flipV="1">
            <a:off x="1455714" y="2460674"/>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橢圓 25">
            <a:extLst>
              <a:ext uri="{FF2B5EF4-FFF2-40B4-BE49-F238E27FC236}">
                <a16:creationId xmlns:a16="http://schemas.microsoft.com/office/drawing/2014/main" id="{5A30271C-5568-4C21-B8CA-D0F942CD1A8A}"/>
              </a:ext>
            </a:extLst>
          </p:cNvPr>
          <p:cNvSpPr/>
          <p:nvPr/>
        </p:nvSpPr>
        <p:spPr>
          <a:xfrm>
            <a:off x="855959" y="4898572"/>
            <a:ext cx="864000" cy="864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手繪多邊形: 圖案 32">
            <a:extLst>
              <a:ext uri="{FF2B5EF4-FFF2-40B4-BE49-F238E27FC236}">
                <a16:creationId xmlns:a16="http://schemas.microsoft.com/office/drawing/2014/main" id="{9CF0E11E-E0BE-4F6E-8BB1-99A229B9C33A}"/>
              </a:ext>
            </a:extLst>
          </p:cNvPr>
          <p:cNvSpPr>
            <a:spLocks noChangeAspect="1"/>
          </p:cNvSpPr>
          <p:nvPr/>
        </p:nvSpPr>
        <p:spPr>
          <a:xfrm>
            <a:off x="1303313" y="1491467"/>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Velocity Obstacle (VO)</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7</a:t>
            </a:fld>
            <a:endParaRPr lang="zh-TW" altLang="en-US" sz="3200" dirty="0">
              <a:solidFill>
                <a:srgbClr val="663300"/>
              </a:solidFill>
            </a:endParaRPr>
          </a:p>
        </p:txBody>
      </p:sp>
      <p:sp>
        <p:nvSpPr>
          <p:cNvPr id="36" name="橢圓 35">
            <a:extLst>
              <a:ext uri="{FF2B5EF4-FFF2-40B4-BE49-F238E27FC236}">
                <a16:creationId xmlns:a16="http://schemas.microsoft.com/office/drawing/2014/main" id="{A2FD6284-E8E1-42C9-AE58-1D6FB3139946}"/>
              </a:ext>
            </a:extLst>
          </p:cNvPr>
          <p:cNvSpPr/>
          <p:nvPr/>
        </p:nvSpPr>
        <p:spPr>
          <a:xfrm>
            <a:off x="1298035" y="1892770"/>
            <a:ext cx="1728000" cy="1728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1353D3D6-5883-4600-A816-75DC2869F817}"/>
              </a:ext>
            </a:extLst>
          </p:cNvPr>
          <p:cNvSpPr/>
          <p:nvPr/>
        </p:nvSpPr>
        <p:spPr>
          <a:xfrm>
            <a:off x="1719959" y="2328960"/>
            <a:ext cx="864000" cy="864000"/>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 name="直線接點 33">
            <a:extLst>
              <a:ext uri="{FF2B5EF4-FFF2-40B4-BE49-F238E27FC236}">
                <a16:creationId xmlns:a16="http://schemas.microsoft.com/office/drawing/2014/main" id="{491ABB8D-1395-4EE8-881F-9E7EA6B9274B}"/>
              </a:ext>
            </a:extLst>
          </p:cNvPr>
          <p:cNvCxnSpPr/>
          <p:nvPr/>
        </p:nvCxnSpPr>
        <p:spPr>
          <a:xfrm flipV="1">
            <a:off x="1303314" y="1717503"/>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2F3E8EB5-207B-4238-B293-23CF3BB4085A}"/>
              </a:ext>
            </a:extLst>
          </p:cNvPr>
          <p:cNvCxnSpPr>
            <a:cxnSpLocks/>
          </p:cNvCxnSpPr>
          <p:nvPr/>
        </p:nvCxnSpPr>
        <p:spPr>
          <a:xfrm flipV="1">
            <a:off x="1303314" y="2308274"/>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橢圓 29">
            <a:extLst>
              <a:ext uri="{FF2B5EF4-FFF2-40B4-BE49-F238E27FC236}">
                <a16:creationId xmlns:a16="http://schemas.microsoft.com/office/drawing/2014/main" id="{6B98B4AB-457E-4D6D-8295-AE8C120C562B}"/>
              </a:ext>
            </a:extLst>
          </p:cNvPr>
          <p:cNvSpPr/>
          <p:nvPr/>
        </p:nvSpPr>
        <p:spPr>
          <a:xfrm>
            <a:off x="855959" y="4894382"/>
            <a:ext cx="864000" cy="864000"/>
          </a:xfrm>
          <a:prstGeom prst="ellipse">
            <a:avLst/>
          </a:prstGeom>
          <a:solidFill>
            <a:srgbClr val="F26E61">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7212CD3B-8E5E-4D7A-9E08-222E256EFD95}"/>
              </a:ext>
            </a:extLst>
          </p:cNvPr>
          <p:cNvSpPr/>
          <p:nvPr/>
        </p:nvSpPr>
        <p:spPr>
          <a:xfrm>
            <a:off x="855959" y="4894382"/>
            <a:ext cx="864000" cy="864000"/>
          </a:xfrm>
          <a:prstGeom prst="ellipse">
            <a:avLst/>
          </a:prstGeom>
          <a:solidFill>
            <a:srgbClr val="F26E61">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圓角 36">
            <a:extLst>
              <a:ext uri="{FF2B5EF4-FFF2-40B4-BE49-F238E27FC236}">
                <a16:creationId xmlns:a16="http://schemas.microsoft.com/office/drawing/2014/main" id="{5870332C-A48A-48AA-9131-E7D32DD717EB}"/>
              </a:ext>
            </a:extLst>
          </p:cNvPr>
          <p:cNvSpPr/>
          <p:nvPr/>
        </p:nvSpPr>
        <p:spPr>
          <a:xfrm>
            <a:off x="2585887" y="1493387"/>
            <a:ext cx="1152141"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C-space</a:t>
            </a:r>
            <a:endParaRPr lang="zh-TW" altLang="en-US" dirty="0">
              <a:solidFill>
                <a:srgbClr val="0070C0"/>
              </a:solidFill>
            </a:endParaRPr>
          </a:p>
        </p:txBody>
      </p:sp>
      <p:sp>
        <p:nvSpPr>
          <p:cNvPr id="38" name="文字方塊 37">
            <a:extLst>
              <a:ext uri="{FF2B5EF4-FFF2-40B4-BE49-F238E27FC236}">
                <a16:creationId xmlns:a16="http://schemas.microsoft.com/office/drawing/2014/main" id="{8079C6ED-D6C8-45EF-9769-BD7EE39F2EA6}"/>
              </a:ext>
            </a:extLst>
          </p:cNvPr>
          <p:cNvSpPr txBox="1"/>
          <p:nvPr/>
        </p:nvSpPr>
        <p:spPr>
          <a:xfrm>
            <a:off x="2220654" y="5497537"/>
            <a:ext cx="1548419" cy="646331"/>
          </a:xfrm>
          <a:prstGeom prst="rect">
            <a:avLst/>
          </a:prstGeom>
          <a:noFill/>
        </p:spPr>
        <p:txBody>
          <a:bodyPr wrap="square" rtlCol="0">
            <a:spAutoFit/>
          </a:bodyPr>
          <a:lstStyle/>
          <a:p>
            <a:r>
              <a:rPr lang="en-US" altLang="zh-TW" dirty="0"/>
              <a:t>agent A (Robot)</a:t>
            </a:r>
            <a:endParaRPr lang="zh-TW" altLang="en-US" dirty="0"/>
          </a:p>
        </p:txBody>
      </p:sp>
      <p:sp>
        <p:nvSpPr>
          <p:cNvPr id="39" name="手繪多邊形: 圖案 38">
            <a:extLst>
              <a:ext uri="{FF2B5EF4-FFF2-40B4-BE49-F238E27FC236}">
                <a16:creationId xmlns:a16="http://schemas.microsoft.com/office/drawing/2014/main" id="{883018F4-8449-495D-B505-34C6491AEEF1}"/>
              </a:ext>
            </a:extLst>
          </p:cNvPr>
          <p:cNvSpPr/>
          <p:nvPr/>
        </p:nvSpPr>
        <p:spPr>
          <a:xfrm>
            <a:off x="1698171" y="5480462"/>
            <a:ext cx="540328" cy="382771"/>
          </a:xfrm>
          <a:custGeom>
            <a:avLst/>
            <a:gdLst>
              <a:gd name="connsiteX0" fmla="*/ 540328 w 540328"/>
              <a:gd name="connsiteY0" fmla="*/ 219694 h 382771"/>
              <a:gd name="connsiteX1" fmla="*/ 136567 w 540328"/>
              <a:gd name="connsiteY1" fmla="*/ 380011 h 382771"/>
              <a:gd name="connsiteX2" fmla="*/ 160317 w 540328"/>
              <a:gd name="connsiteY2" fmla="*/ 100941 h 382771"/>
              <a:gd name="connsiteX3" fmla="*/ 0 w 540328"/>
              <a:gd name="connsiteY3" fmla="*/ 0 h 382771"/>
            </a:gdLst>
            <a:ahLst/>
            <a:cxnLst>
              <a:cxn ang="0">
                <a:pos x="connsiteX0" y="connsiteY0"/>
              </a:cxn>
              <a:cxn ang="0">
                <a:pos x="connsiteX1" y="connsiteY1"/>
              </a:cxn>
              <a:cxn ang="0">
                <a:pos x="connsiteX2" y="connsiteY2"/>
              </a:cxn>
              <a:cxn ang="0">
                <a:pos x="connsiteX3" y="connsiteY3"/>
              </a:cxn>
            </a:cxnLst>
            <a:rect l="l" t="t" r="r" b="b"/>
            <a:pathLst>
              <a:path w="540328" h="382771">
                <a:moveTo>
                  <a:pt x="540328" y="219694"/>
                </a:moveTo>
                <a:cubicBezTo>
                  <a:pt x="370115" y="309748"/>
                  <a:pt x="199902" y="399803"/>
                  <a:pt x="136567" y="380011"/>
                </a:cubicBezTo>
                <a:cubicBezTo>
                  <a:pt x="73232" y="360219"/>
                  <a:pt x="183078" y="164276"/>
                  <a:pt x="160317" y="100941"/>
                </a:cubicBezTo>
                <a:cubicBezTo>
                  <a:pt x="137556" y="37606"/>
                  <a:pt x="68778" y="18803"/>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F4F70AD7-D51B-41B1-82E3-D0F3B183B68A}"/>
              </a:ext>
            </a:extLst>
          </p:cNvPr>
          <p:cNvSpPr txBox="1"/>
          <p:nvPr/>
        </p:nvSpPr>
        <p:spPr>
          <a:xfrm>
            <a:off x="92488" y="3059667"/>
            <a:ext cx="1062771" cy="369332"/>
          </a:xfrm>
          <a:prstGeom prst="rect">
            <a:avLst/>
          </a:prstGeom>
          <a:noFill/>
        </p:spPr>
        <p:txBody>
          <a:bodyPr wrap="square" rtlCol="0">
            <a:spAutoFit/>
          </a:bodyPr>
          <a:lstStyle/>
          <a:p>
            <a:r>
              <a:rPr lang="en-US" altLang="zh-TW" dirty="0"/>
              <a:t>object B</a:t>
            </a:r>
            <a:endParaRPr lang="zh-TW" altLang="en-US" dirty="0"/>
          </a:p>
        </p:txBody>
      </p:sp>
      <p:sp>
        <p:nvSpPr>
          <p:cNvPr id="42" name="手繪多邊形: 圖案 41">
            <a:extLst>
              <a:ext uri="{FF2B5EF4-FFF2-40B4-BE49-F238E27FC236}">
                <a16:creationId xmlns:a16="http://schemas.microsoft.com/office/drawing/2014/main" id="{94C42A04-1C93-4F18-BE6B-F510D550116F}"/>
              </a:ext>
            </a:extLst>
          </p:cNvPr>
          <p:cNvSpPr/>
          <p:nvPr/>
        </p:nvSpPr>
        <p:spPr>
          <a:xfrm>
            <a:off x="1187532" y="2731325"/>
            <a:ext cx="534390" cy="522514"/>
          </a:xfrm>
          <a:custGeom>
            <a:avLst/>
            <a:gdLst>
              <a:gd name="connsiteX0" fmla="*/ 0 w 534390"/>
              <a:gd name="connsiteY0" fmla="*/ 522514 h 522514"/>
              <a:gd name="connsiteX1" fmla="*/ 397824 w 534390"/>
              <a:gd name="connsiteY1" fmla="*/ 391885 h 522514"/>
              <a:gd name="connsiteX2" fmla="*/ 279071 w 534390"/>
              <a:gd name="connsiteY2" fmla="*/ 71252 h 522514"/>
              <a:gd name="connsiteX3" fmla="*/ 534390 w 534390"/>
              <a:gd name="connsiteY3" fmla="*/ 0 h 522514"/>
            </a:gdLst>
            <a:ahLst/>
            <a:cxnLst>
              <a:cxn ang="0">
                <a:pos x="connsiteX0" y="connsiteY0"/>
              </a:cxn>
              <a:cxn ang="0">
                <a:pos x="connsiteX1" y="connsiteY1"/>
              </a:cxn>
              <a:cxn ang="0">
                <a:pos x="connsiteX2" y="connsiteY2"/>
              </a:cxn>
              <a:cxn ang="0">
                <a:pos x="connsiteX3" y="connsiteY3"/>
              </a:cxn>
            </a:cxnLst>
            <a:rect l="l" t="t" r="r" b="b"/>
            <a:pathLst>
              <a:path w="534390" h="522514">
                <a:moveTo>
                  <a:pt x="0" y="522514"/>
                </a:moveTo>
                <a:cubicBezTo>
                  <a:pt x="175656" y="494804"/>
                  <a:pt x="351312" y="467095"/>
                  <a:pt x="397824" y="391885"/>
                </a:cubicBezTo>
                <a:cubicBezTo>
                  <a:pt x="444336" y="316675"/>
                  <a:pt x="256310" y="136566"/>
                  <a:pt x="279071" y="71252"/>
                </a:cubicBezTo>
                <a:cubicBezTo>
                  <a:pt x="301832" y="5938"/>
                  <a:pt x="418111" y="2969"/>
                  <a:pt x="53439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25A7940B-900F-48E4-90CA-E9F03B8F9C74}"/>
              </a:ext>
            </a:extLst>
          </p:cNvPr>
          <p:cNvCxnSpPr>
            <a:endCxn id="36" idx="5"/>
          </p:cNvCxnSpPr>
          <p:nvPr/>
        </p:nvCxnSpPr>
        <p:spPr>
          <a:xfrm>
            <a:off x="2151959" y="2756770"/>
            <a:ext cx="621016" cy="6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24186845-CC33-4647-81C5-6C6722E8C781}"/>
                  </a:ext>
                </a:extLst>
              </p:cNvPr>
              <p:cNvSpPr txBox="1"/>
              <p:nvPr/>
            </p:nvSpPr>
            <p:spPr>
              <a:xfrm rot="2631998">
                <a:off x="1752176" y="2918056"/>
                <a:ext cx="13523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𝐴</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45" name="文字方塊 44">
                <a:extLst>
                  <a:ext uri="{FF2B5EF4-FFF2-40B4-BE49-F238E27FC236}">
                    <a16:creationId xmlns:a16="http://schemas.microsoft.com/office/drawing/2014/main" id="{24186845-CC33-4647-81C5-6C6722E8C781}"/>
                  </a:ext>
                </a:extLst>
              </p:cNvPr>
              <p:cNvSpPr txBox="1">
                <a:spLocks noRot="1" noChangeAspect="1" noMove="1" noResize="1" noEditPoints="1" noAdjustHandles="1" noChangeArrowheads="1" noChangeShapeType="1" noTextEdit="1"/>
              </p:cNvSpPr>
              <p:nvPr/>
            </p:nvSpPr>
            <p:spPr>
              <a:xfrm rot="2631998">
                <a:off x="1752176" y="2918056"/>
                <a:ext cx="1352329" cy="369332"/>
              </a:xfrm>
              <a:prstGeom prst="rect">
                <a:avLst/>
              </a:prstGeom>
              <a:blipFill>
                <a:blip r:embed="rId3"/>
                <a:stretch>
                  <a:fillRect/>
                </a:stretch>
              </a:blipFill>
            </p:spPr>
            <p:txBody>
              <a:bodyPr/>
              <a:lstStyle/>
              <a:p>
                <a:r>
                  <a:rPr lang="zh-TW" altLang="en-US">
                    <a:noFill/>
                  </a:rPr>
                  <a:t> </a:t>
                </a:r>
              </a:p>
            </p:txBody>
          </p:sp>
        </mc:Fallback>
      </mc:AlternateContent>
      <p:cxnSp>
        <p:nvCxnSpPr>
          <p:cNvPr id="48" name="直線單箭頭接點 47">
            <a:extLst>
              <a:ext uri="{FF2B5EF4-FFF2-40B4-BE49-F238E27FC236}">
                <a16:creationId xmlns:a16="http://schemas.microsoft.com/office/drawing/2014/main" id="{1FD0F8FD-2789-4074-93AD-947A24980CDE}"/>
              </a:ext>
            </a:extLst>
          </p:cNvPr>
          <p:cNvCxnSpPr/>
          <p:nvPr/>
        </p:nvCxnSpPr>
        <p:spPr>
          <a:xfrm>
            <a:off x="4371810" y="4844703"/>
            <a:ext cx="3121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03D2DAB3-D384-4210-A6AB-8B0C4CCB92B4}"/>
              </a:ext>
            </a:extLst>
          </p:cNvPr>
          <p:cNvCxnSpPr/>
          <p:nvPr/>
        </p:nvCxnSpPr>
        <p:spPr>
          <a:xfrm flipV="1">
            <a:off x="6026884" y="2102255"/>
            <a:ext cx="0" cy="3547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圓角 50">
            <a:extLst>
              <a:ext uri="{FF2B5EF4-FFF2-40B4-BE49-F238E27FC236}">
                <a16:creationId xmlns:a16="http://schemas.microsoft.com/office/drawing/2014/main" id="{72A45F58-D72A-47B7-A103-DF641BC66AE7}"/>
              </a:ext>
            </a:extLst>
          </p:cNvPr>
          <p:cNvSpPr/>
          <p:nvPr/>
        </p:nvSpPr>
        <p:spPr>
          <a:xfrm>
            <a:off x="4169229" y="1491467"/>
            <a:ext cx="1791533"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mc:AlternateContent xmlns:mc="http://schemas.openxmlformats.org/markup-compatibility/2006" xmlns:a14="http://schemas.microsoft.com/office/drawing/2010/main">
        <mc:Choice Requires="a14">
          <p:sp>
            <p:nvSpPr>
              <p:cNvPr id="159" name="文字方塊 158">
                <a:extLst>
                  <a:ext uri="{FF2B5EF4-FFF2-40B4-BE49-F238E27FC236}">
                    <a16:creationId xmlns:a16="http://schemas.microsoft.com/office/drawing/2014/main" id="{FAED9DDF-51B9-4AB1-B1D2-6363F525AE27}"/>
                  </a:ext>
                </a:extLst>
              </p:cNvPr>
              <p:cNvSpPr txBox="1"/>
              <p:nvPr/>
            </p:nvSpPr>
            <p:spPr>
              <a:xfrm>
                <a:off x="7357314" y="4483320"/>
                <a:ext cx="249387" cy="4977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𝐴𝐵</m:t>
                              </m:r>
                            </m:sub>
                          </m:sSub>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159" name="文字方塊 158">
                <a:extLst>
                  <a:ext uri="{FF2B5EF4-FFF2-40B4-BE49-F238E27FC236}">
                    <a16:creationId xmlns:a16="http://schemas.microsoft.com/office/drawing/2014/main" id="{FAED9DDF-51B9-4AB1-B1D2-6363F525AE27}"/>
                  </a:ext>
                </a:extLst>
              </p:cNvPr>
              <p:cNvSpPr txBox="1">
                <a:spLocks noRot="1" noChangeAspect="1" noMove="1" noResize="1" noEditPoints="1" noAdjustHandles="1" noChangeArrowheads="1" noChangeShapeType="1" noTextEdit="1"/>
              </p:cNvSpPr>
              <p:nvPr/>
            </p:nvSpPr>
            <p:spPr>
              <a:xfrm>
                <a:off x="7357314" y="4483320"/>
                <a:ext cx="249387" cy="497700"/>
              </a:xfrm>
              <a:prstGeom prst="rect">
                <a:avLst/>
              </a:prstGeom>
              <a:blipFill>
                <a:blip r:embed="rId4"/>
                <a:stretch>
                  <a:fillRect r="-200000" b="-12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0" name="文字方塊 159">
                <a:extLst>
                  <a:ext uri="{FF2B5EF4-FFF2-40B4-BE49-F238E27FC236}">
                    <a16:creationId xmlns:a16="http://schemas.microsoft.com/office/drawing/2014/main" id="{89A14104-A7E4-4BB7-A43C-07340BB48C0B}"/>
                  </a:ext>
                </a:extLst>
              </p:cNvPr>
              <p:cNvSpPr txBox="1"/>
              <p:nvPr/>
            </p:nvSpPr>
            <p:spPr>
              <a:xfrm>
                <a:off x="5244100" y="1806216"/>
                <a:ext cx="249387" cy="538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𝐴𝐵</m:t>
                              </m:r>
                            </m:sub>
                          </m:sSub>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160" name="文字方塊 159">
                <a:extLst>
                  <a:ext uri="{FF2B5EF4-FFF2-40B4-BE49-F238E27FC236}">
                    <a16:creationId xmlns:a16="http://schemas.microsoft.com/office/drawing/2014/main" id="{89A14104-A7E4-4BB7-A43C-07340BB48C0B}"/>
                  </a:ext>
                </a:extLst>
              </p:cNvPr>
              <p:cNvSpPr txBox="1">
                <a:spLocks noRot="1" noChangeAspect="1" noMove="1" noResize="1" noEditPoints="1" noAdjustHandles="1" noChangeArrowheads="1" noChangeShapeType="1" noTextEdit="1"/>
              </p:cNvSpPr>
              <p:nvPr/>
            </p:nvSpPr>
            <p:spPr>
              <a:xfrm>
                <a:off x="5244100" y="1806216"/>
                <a:ext cx="249387" cy="538930"/>
              </a:xfrm>
              <a:prstGeom prst="rect">
                <a:avLst/>
              </a:prstGeom>
              <a:blipFill>
                <a:blip r:embed="rId5"/>
                <a:stretch>
                  <a:fillRect r="-212195" b="-56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1" name="文字方塊 160">
                <a:extLst>
                  <a:ext uri="{FF2B5EF4-FFF2-40B4-BE49-F238E27FC236}">
                    <a16:creationId xmlns:a16="http://schemas.microsoft.com/office/drawing/2014/main" id="{C514AE4E-2FEE-4342-B2AE-D2A5934E811E}"/>
                  </a:ext>
                </a:extLst>
              </p:cNvPr>
              <p:cNvSpPr txBox="1"/>
              <p:nvPr/>
            </p:nvSpPr>
            <p:spPr>
              <a:xfrm>
                <a:off x="5932478" y="4785045"/>
                <a:ext cx="377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m:t>
                      </m:r>
                      <m:r>
                        <a:rPr lang="en-US" altLang="zh-TW" b="0" i="0" smtClean="0">
                          <a:latin typeface="Cambria Math" panose="02040503050406030204" pitchFamily="18" charset="0"/>
                        </a:rPr>
                        <m:t>0,0)</m:t>
                      </m:r>
                    </m:oMath>
                  </m:oMathPara>
                </a14:m>
                <a:endParaRPr lang="zh-TW" altLang="en-US" dirty="0"/>
              </a:p>
            </p:txBody>
          </p:sp>
        </mc:Choice>
        <mc:Fallback xmlns="">
          <p:sp>
            <p:nvSpPr>
              <p:cNvPr id="161" name="文字方塊 160">
                <a:extLst>
                  <a:ext uri="{FF2B5EF4-FFF2-40B4-BE49-F238E27FC236}">
                    <a16:creationId xmlns:a16="http://schemas.microsoft.com/office/drawing/2014/main" id="{C514AE4E-2FEE-4342-B2AE-D2A5934E811E}"/>
                  </a:ext>
                </a:extLst>
              </p:cNvPr>
              <p:cNvSpPr txBox="1">
                <a:spLocks noRot="1" noChangeAspect="1" noMove="1" noResize="1" noEditPoints="1" noAdjustHandles="1" noChangeArrowheads="1" noChangeShapeType="1" noTextEdit="1"/>
              </p:cNvSpPr>
              <p:nvPr/>
            </p:nvSpPr>
            <p:spPr>
              <a:xfrm>
                <a:off x="5932478" y="4785045"/>
                <a:ext cx="377239" cy="369332"/>
              </a:xfrm>
              <a:prstGeom prst="rect">
                <a:avLst/>
              </a:prstGeom>
              <a:blipFill>
                <a:blip r:embed="rId6"/>
                <a:stretch>
                  <a:fillRect l="-4839" r="-85484" b="-13115"/>
                </a:stretch>
              </a:blipFill>
            </p:spPr>
            <p:txBody>
              <a:bodyPr/>
              <a:lstStyle/>
              <a:p>
                <a:r>
                  <a:rPr lang="zh-TW" altLang="en-US">
                    <a:noFill/>
                  </a:rPr>
                  <a:t> </a:t>
                </a:r>
              </a:p>
            </p:txBody>
          </p:sp>
        </mc:Fallback>
      </mc:AlternateContent>
      <p:sp>
        <p:nvSpPr>
          <p:cNvPr id="162" name="橢圓 161">
            <a:extLst>
              <a:ext uri="{FF2B5EF4-FFF2-40B4-BE49-F238E27FC236}">
                <a16:creationId xmlns:a16="http://schemas.microsoft.com/office/drawing/2014/main" id="{2CCE41F4-1838-48A0-A960-AD1DADEEF057}"/>
              </a:ext>
            </a:extLst>
          </p:cNvPr>
          <p:cNvSpPr/>
          <p:nvPr/>
        </p:nvSpPr>
        <p:spPr>
          <a:xfrm>
            <a:off x="6004024" y="482184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5" name="文字方塊 194">
                <a:extLst>
                  <a:ext uri="{FF2B5EF4-FFF2-40B4-BE49-F238E27FC236}">
                    <a16:creationId xmlns:a16="http://schemas.microsoft.com/office/drawing/2014/main" id="{CC237476-418D-4B53-964B-DF2B829A572D}"/>
                  </a:ext>
                </a:extLst>
              </p:cNvPr>
              <p:cNvSpPr txBox="1"/>
              <p:nvPr/>
            </p:nvSpPr>
            <p:spPr>
              <a:xfrm>
                <a:off x="6193031" y="2154644"/>
                <a:ext cx="2267813" cy="830997"/>
              </a:xfrm>
              <a:prstGeom prst="rect">
                <a:avLst/>
              </a:prstGeom>
              <a:noFill/>
            </p:spPr>
            <p:txBody>
              <a:bodyPr wrap="square" rtlCol="0">
                <a:spAutoFit/>
              </a:bodyPr>
              <a:lstStyle/>
              <a:p>
                <a:r>
                  <a:rPr lang="en-US" altLang="zh-TW" sz="2400" dirty="0"/>
                  <a:t>Collision Cone, </a:t>
                </a:r>
                <a14:m>
                  <m:oMath xmlns:m="http://schemas.openxmlformats.org/officeDocument/2006/math">
                    <m:r>
                      <a:rPr lang="en-US" altLang="zh-TW" sz="2400" b="0" i="0" smtClean="0">
                        <a:latin typeface="Cambria Math" panose="02040503050406030204" pitchFamily="18" charset="0"/>
                      </a:rPr>
                      <m:t>(</m:t>
                    </m:r>
                    <m:r>
                      <a:rPr lang="en-US" altLang="zh-TW" sz="2400" b="0" i="1" smtClean="0">
                        <a:latin typeface="Cambria Math" panose="02040503050406030204" pitchFamily="18" charset="0"/>
                      </a:rPr>
                      <m:t>𝐶</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𝐴𝐵</m:t>
                        </m:r>
                      </m:sub>
                    </m:sSub>
                    <m:r>
                      <a:rPr lang="en-US" altLang="zh-TW" sz="2400" b="0" i="1" smtClean="0">
                        <a:latin typeface="Cambria Math" panose="02040503050406030204" pitchFamily="18" charset="0"/>
                      </a:rPr>
                      <m:t>)</m:t>
                    </m:r>
                  </m:oMath>
                </a14:m>
                <a:endParaRPr lang="zh-TW" altLang="en-US" sz="2400" dirty="0"/>
              </a:p>
            </p:txBody>
          </p:sp>
        </mc:Choice>
        <mc:Fallback xmlns="">
          <p:sp>
            <p:nvSpPr>
              <p:cNvPr id="195" name="文字方塊 194">
                <a:extLst>
                  <a:ext uri="{FF2B5EF4-FFF2-40B4-BE49-F238E27FC236}">
                    <a16:creationId xmlns:a16="http://schemas.microsoft.com/office/drawing/2014/main" id="{CC237476-418D-4B53-964B-DF2B829A572D}"/>
                  </a:ext>
                </a:extLst>
              </p:cNvPr>
              <p:cNvSpPr txBox="1">
                <a:spLocks noRot="1" noChangeAspect="1" noMove="1" noResize="1" noEditPoints="1" noAdjustHandles="1" noChangeArrowheads="1" noChangeShapeType="1" noTextEdit="1"/>
              </p:cNvSpPr>
              <p:nvPr/>
            </p:nvSpPr>
            <p:spPr>
              <a:xfrm>
                <a:off x="6193031" y="2154644"/>
                <a:ext cx="2267813" cy="830997"/>
              </a:xfrm>
              <a:prstGeom prst="rect">
                <a:avLst/>
              </a:prstGeom>
              <a:blipFill>
                <a:blip r:embed="rId7"/>
                <a:stretch>
                  <a:fillRect l="-4301" t="-5109" r="-6452" b="-10219"/>
                </a:stretch>
              </a:blipFill>
            </p:spPr>
            <p:txBody>
              <a:bodyPr/>
              <a:lstStyle/>
              <a:p>
                <a:r>
                  <a:rPr lang="zh-TW" altLang="en-US">
                    <a:noFill/>
                  </a:rPr>
                  <a:t> </a:t>
                </a:r>
              </a:p>
            </p:txBody>
          </p:sp>
        </mc:Fallback>
      </mc:AlternateContent>
      <p:cxnSp>
        <p:nvCxnSpPr>
          <p:cNvPr id="201" name="直線單箭頭接點 200">
            <a:extLst>
              <a:ext uri="{FF2B5EF4-FFF2-40B4-BE49-F238E27FC236}">
                <a16:creationId xmlns:a16="http://schemas.microsoft.com/office/drawing/2014/main" id="{5C5F5085-51A0-40D5-A1CA-98D6F335DD44}"/>
              </a:ext>
            </a:extLst>
          </p:cNvPr>
          <p:cNvCxnSpPr/>
          <p:nvPr/>
        </p:nvCxnSpPr>
        <p:spPr>
          <a:xfrm>
            <a:off x="8346630" y="4844703"/>
            <a:ext cx="3121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201">
            <a:extLst>
              <a:ext uri="{FF2B5EF4-FFF2-40B4-BE49-F238E27FC236}">
                <a16:creationId xmlns:a16="http://schemas.microsoft.com/office/drawing/2014/main" id="{224EDE48-17A8-41C9-BFBB-0AFD1F41AE6E}"/>
              </a:ext>
            </a:extLst>
          </p:cNvPr>
          <p:cNvCxnSpPr/>
          <p:nvPr/>
        </p:nvCxnSpPr>
        <p:spPr>
          <a:xfrm flipV="1">
            <a:off x="10001704" y="2102255"/>
            <a:ext cx="0" cy="3547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文字方塊 202">
                <a:extLst>
                  <a:ext uri="{FF2B5EF4-FFF2-40B4-BE49-F238E27FC236}">
                    <a16:creationId xmlns:a16="http://schemas.microsoft.com/office/drawing/2014/main" id="{0838AF91-7A1D-4557-9D8E-6F5AA3EA8981}"/>
                  </a:ext>
                </a:extLst>
              </p:cNvPr>
              <p:cNvSpPr txBox="1"/>
              <p:nvPr/>
            </p:nvSpPr>
            <p:spPr>
              <a:xfrm>
                <a:off x="11332134" y="4483320"/>
                <a:ext cx="249387" cy="4977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m:t>
                              </m:r>
                            </m:sub>
                          </m:sSub>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203" name="文字方塊 202">
                <a:extLst>
                  <a:ext uri="{FF2B5EF4-FFF2-40B4-BE49-F238E27FC236}">
                    <a16:creationId xmlns:a16="http://schemas.microsoft.com/office/drawing/2014/main" id="{0838AF91-7A1D-4557-9D8E-6F5AA3EA8981}"/>
                  </a:ext>
                </a:extLst>
              </p:cNvPr>
              <p:cNvSpPr txBox="1">
                <a:spLocks noRot="1" noChangeAspect="1" noMove="1" noResize="1" noEditPoints="1" noAdjustHandles="1" noChangeArrowheads="1" noChangeShapeType="1" noTextEdit="1"/>
              </p:cNvSpPr>
              <p:nvPr/>
            </p:nvSpPr>
            <p:spPr>
              <a:xfrm>
                <a:off x="11332134" y="4483320"/>
                <a:ext cx="249387" cy="497700"/>
              </a:xfrm>
              <a:prstGeom prst="rect">
                <a:avLst/>
              </a:prstGeom>
              <a:blipFill>
                <a:blip r:embed="rId8"/>
                <a:stretch>
                  <a:fillRect r="-136585" b="-12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4" name="文字方塊 203">
                <a:extLst>
                  <a:ext uri="{FF2B5EF4-FFF2-40B4-BE49-F238E27FC236}">
                    <a16:creationId xmlns:a16="http://schemas.microsoft.com/office/drawing/2014/main" id="{87D44330-308E-4C12-B4CC-574280979E7A}"/>
                  </a:ext>
                </a:extLst>
              </p:cNvPr>
              <p:cNvSpPr txBox="1"/>
              <p:nvPr/>
            </p:nvSpPr>
            <p:spPr>
              <a:xfrm>
                <a:off x="9218920" y="1806216"/>
                <a:ext cx="249387" cy="538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m:t>
                              </m:r>
                            </m:sub>
                          </m:sSub>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204" name="文字方塊 203">
                <a:extLst>
                  <a:ext uri="{FF2B5EF4-FFF2-40B4-BE49-F238E27FC236}">
                    <a16:creationId xmlns:a16="http://schemas.microsoft.com/office/drawing/2014/main" id="{87D44330-308E-4C12-B4CC-574280979E7A}"/>
                  </a:ext>
                </a:extLst>
              </p:cNvPr>
              <p:cNvSpPr txBox="1">
                <a:spLocks noRot="1" noChangeAspect="1" noMove="1" noResize="1" noEditPoints="1" noAdjustHandles="1" noChangeArrowheads="1" noChangeShapeType="1" noTextEdit="1"/>
              </p:cNvSpPr>
              <p:nvPr/>
            </p:nvSpPr>
            <p:spPr>
              <a:xfrm>
                <a:off x="9218920" y="1806216"/>
                <a:ext cx="249387" cy="538930"/>
              </a:xfrm>
              <a:prstGeom prst="rect">
                <a:avLst/>
              </a:prstGeom>
              <a:blipFill>
                <a:blip r:embed="rId9"/>
                <a:stretch>
                  <a:fillRect r="-148780" b="-56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5" name="文字方塊 204">
                <a:extLst>
                  <a:ext uri="{FF2B5EF4-FFF2-40B4-BE49-F238E27FC236}">
                    <a16:creationId xmlns:a16="http://schemas.microsoft.com/office/drawing/2014/main" id="{89438890-D7C2-4F9A-9742-32B099EA7FCE}"/>
                  </a:ext>
                </a:extLst>
              </p:cNvPr>
              <p:cNvSpPr txBox="1"/>
              <p:nvPr/>
            </p:nvSpPr>
            <p:spPr>
              <a:xfrm>
                <a:off x="9907298" y="4785045"/>
                <a:ext cx="377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m:t>
                      </m:r>
                      <m:r>
                        <a:rPr lang="en-US" altLang="zh-TW" b="0" i="0" smtClean="0">
                          <a:latin typeface="Cambria Math" panose="02040503050406030204" pitchFamily="18" charset="0"/>
                        </a:rPr>
                        <m:t>0,0)</m:t>
                      </m:r>
                    </m:oMath>
                  </m:oMathPara>
                </a14:m>
                <a:endParaRPr lang="zh-TW" altLang="en-US" dirty="0"/>
              </a:p>
            </p:txBody>
          </p:sp>
        </mc:Choice>
        <mc:Fallback xmlns="">
          <p:sp>
            <p:nvSpPr>
              <p:cNvPr id="205" name="文字方塊 204">
                <a:extLst>
                  <a:ext uri="{FF2B5EF4-FFF2-40B4-BE49-F238E27FC236}">
                    <a16:creationId xmlns:a16="http://schemas.microsoft.com/office/drawing/2014/main" id="{89438890-D7C2-4F9A-9742-32B099EA7FCE}"/>
                  </a:ext>
                </a:extLst>
              </p:cNvPr>
              <p:cNvSpPr txBox="1">
                <a:spLocks noRot="1" noChangeAspect="1" noMove="1" noResize="1" noEditPoints="1" noAdjustHandles="1" noChangeArrowheads="1" noChangeShapeType="1" noTextEdit="1"/>
              </p:cNvSpPr>
              <p:nvPr/>
            </p:nvSpPr>
            <p:spPr>
              <a:xfrm>
                <a:off x="9907298" y="4785045"/>
                <a:ext cx="377239" cy="369332"/>
              </a:xfrm>
              <a:prstGeom prst="rect">
                <a:avLst/>
              </a:prstGeom>
              <a:blipFill>
                <a:blip r:embed="rId10"/>
                <a:stretch>
                  <a:fillRect l="-4839" r="-85484" b="-13115"/>
                </a:stretch>
              </a:blipFill>
            </p:spPr>
            <p:txBody>
              <a:bodyPr/>
              <a:lstStyle/>
              <a:p>
                <a:r>
                  <a:rPr lang="zh-TW" altLang="en-US">
                    <a:noFill/>
                  </a:rPr>
                  <a:t> </a:t>
                </a:r>
              </a:p>
            </p:txBody>
          </p:sp>
        </mc:Fallback>
      </mc:AlternateContent>
      <p:cxnSp>
        <p:nvCxnSpPr>
          <p:cNvPr id="207" name="直線接點 206">
            <a:extLst>
              <a:ext uri="{FF2B5EF4-FFF2-40B4-BE49-F238E27FC236}">
                <a16:creationId xmlns:a16="http://schemas.microsoft.com/office/drawing/2014/main" id="{80AF3206-8E6B-4086-ADE7-2F917D0DE8CD}"/>
              </a:ext>
            </a:extLst>
          </p:cNvPr>
          <p:cNvCxnSpPr/>
          <p:nvPr/>
        </p:nvCxnSpPr>
        <p:spPr>
          <a:xfrm>
            <a:off x="3942923" y="1560668"/>
            <a:ext cx="0" cy="4302565"/>
          </a:xfrm>
          <a:prstGeom prst="line">
            <a:avLst/>
          </a:prstGeom>
          <a:ln w="76200">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箭號: 向右 45">
            <a:extLst>
              <a:ext uri="{FF2B5EF4-FFF2-40B4-BE49-F238E27FC236}">
                <a16:creationId xmlns:a16="http://schemas.microsoft.com/office/drawing/2014/main" id="{D991A622-D9C5-40F0-9C20-0D2050D936BF}"/>
              </a:ext>
            </a:extLst>
          </p:cNvPr>
          <p:cNvSpPr/>
          <p:nvPr/>
        </p:nvSpPr>
        <p:spPr>
          <a:xfrm>
            <a:off x="3589872" y="3325617"/>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 name="箭號: 向右 199">
            <a:extLst>
              <a:ext uri="{FF2B5EF4-FFF2-40B4-BE49-F238E27FC236}">
                <a16:creationId xmlns:a16="http://schemas.microsoft.com/office/drawing/2014/main" id="{44DE32EB-FAE1-451B-AA07-A6EEE1A8B3BC}"/>
              </a:ext>
            </a:extLst>
          </p:cNvPr>
          <p:cNvSpPr/>
          <p:nvPr/>
        </p:nvSpPr>
        <p:spPr>
          <a:xfrm>
            <a:off x="7564692" y="3325617"/>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11" name="群組 210">
            <a:extLst>
              <a:ext uri="{FF2B5EF4-FFF2-40B4-BE49-F238E27FC236}">
                <a16:creationId xmlns:a16="http://schemas.microsoft.com/office/drawing/2014/main" id="{9573973C-6D50-4F95-AE58-EEA07E8645B7}"/>
              </a:ext>
            </a:extLst>
          </p:cNvPr>
          <p:cNvGrpSpPr/>
          <p:nvPr/>
        </p:nvGrpSpPr>
        <p:grpSpPr>
          <a:xfrm>
            <a:off x="1155259" y="2756770"/>
            <a:ext cx="1006776" cy="864000"/>
            <a:chOff x="1155259" y="2756770"/>
            <a:chExt cx="1006776" cy="864000"/>
          </a:xfrm>
        </p:grpSpPr>
        <p:cxnSp>
          <p:nvCxnSpPr>
            <p:cNvPr id="209" name="直線單箭頭接點 208">
              <a:extLst>
                <a:ext uri="{FF2B5EF4-FFF2-40B4-BE49-F238E27FC236}">
                  <a16:creationId xmlns:a16="http://schemas.microsoft.com/office/drawing/2014/main" id="{19854461-E683-4C59-9AF1-C22A0A15E7FB}"/>
                </a:ext>
              </a:extLst>
            </p:cNvPr>
            <p:cNvCxnSpPr/>
            <p:nvPr/>
          </p:nvCxnSpPr>
          <p:spPr>
            <a:xfrm flipH="1">
              <a:off x="1155259" y="2756770"/>
              <a:ext cx="1006776" cy="864000"/>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文字方塊 209">
                  <a:extLst>
                    <a:ext uri="{FF2B5EF4-FFF2-40B4-BE49-F238E27FC236}">
                      <a16:creationId xmlns:a16="http://schemas.microsoft.com/office/drawing/2014/main" id="{DA56D3B8-A75D-4F78-9A16-AFE6CACD49D0}"/>
                    </a:ext>
                  </a:extLst>
                </p:cNvPr>
                <p:cNvSpPr txBox="1"/>
                <p:nvPr/>
              </p:nvSpPr>
              <p:spPr>
                <a:xfrm>
                  <a:off x="1518847" y="2988565"/>
                  <a:ext cx="3409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𝐵</m:t>
                            </m:r>
                          </m:sub>
                        </m:sSub>
                      </m:oMath>
                    </m:oMathPara>
                  </a14:m>
                  <a:endParaRPr lang="zh-TW" altLang="en-US" sz="2400" dirty="0"/>
                </a:p>
              </p:txBody>
            </p:sp>
          </mc:Choice>
          <mc:Fallback xmlns="">
            <p:sp>
              <p:nvSpPr>
                <p:cNvPr id="210" name="文字方塊 209">
                  <a:extLst>
                    <a:ext uri="{FF2B5EF4-FFF2-40B4-BE49-F238E27FC236}">
                      <a16:creationId xmlns:a16="http://schemas.microsoft.com/office/drawing/2014/main" id="{DA56D3B8-A75D-4F78-9A16-AFE6CACD49D0}"/>
                    </a:ext>
                  </a:extLst>
                </p:cNvPr>
                <p:cNvSpPr txBox="1">
                  <a:spLocks noRot="1" noChangeAspect="1" noMove="1" noResize="1" noEditPoints="1" noAdjustHandles="1" noChangeArrowheads="1" noChangeShapeType="1" noTextEdit="1"/>
                </p:cNvSpPr>
                <p:nvPr/>
              </p:nvSpPr>
              <p:spPr>
                <a:xfrm>
                  <a:off x="1518847" y="2988565"/>
                  <a:ext cx="340912" cy="461665"/>
                </a:xfrm>
                <a:prstGeom prst="rect">
                  <a:avLst/>
                </a:prstGeom>
                <a:blipFill>
                  <a:blip r:embed="rId11"/>
                  <a:stretch>
                    <a:fillRect r="-37500" b="-3947"/>
                  </a:stretch>
                </a:blipFill>
              </p:spPr>
              <p:txBody>
                <a:bodyPr/>
                <a:lstStyle/>
                <a:p>
                  <a:r>
                    <a:rPr lang="zh-TW" altLang="en-US">
                      <a:noFill/>
                    </a:rPr>
                    <a:t> </a:t>
                  </a:r>
                </a:p>
              </p:txBody>
            </p:sp>
          </mc:Fallback>
        </mc:AlternateContent>
      </p:grpSp>
      <p:grpSp>
        <p:nvGrpSpPr>
          <p:cNvPr id="212" name="群組 211">
            <a:extLst>
              <a:ext uri="{FF2B5EF4-FFF2-40B4-BE49-F238E27FC236}">
                <a16:creationId xmlns:a16="http://schemas.microsoft.com/office/drawing/2014/main" id="{8160438F-40AB-439E-895A-0DCA19638DBD}"/>
              </a:ext>
            </a:extLst>
          </p:cNvPr>
          <p:cNvGrpSpPr/>
          <p:nvPr/>
        </p:nvGrpSpPr>
        <p:grpSpPr>
          <a:xfrm>
            <a:off x="8994928" y="4853827"/>
            <a:ext cx="1006776" cy="864000"/>
            <a:chOff x="1155259" y="2756770"/>
            <a:chExt cx="1006776" cy="864000"/>
          </a:xfrm>
        </p:grpSpPr>
        <p:cxnSp>
          <p:nvCxnSpPr>
            <p:cNvPr id="213" name="直線單箭頭接點 212">
              <a:extLst>
                <a:ext uri="{FF2B5EF4-FFF2-40B4-BE49-F238E27FC236}">
                  <a16:creationId xmlns:a16="http://schemas.microsoft.com/office/drawing/2014/main" id="{08DB98D1-955E-420B-BD04-285501BABD9F}"/>
                </a:ext>
              </a:extLst>
            </p:cNvPr>
            <p:cNvCxnSpPr/>
            <p:nvPr/>
          </p:nvCxnSpPr>
          <p:spPr>
            <a:xfrm flipH="1">
              <a:off x="1155259" y="2756770"/>
              <a:ext cx="1006776" cy="864000"/>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4" name="文字方塊 213">
                  <a:extLst>
                    <a:ext uri="{FF2B5EF4-FFF2-40B4-BE49-F238E27FC236}">
                      <a16:creationId xmlns:a16="http://schemas.microsoft.com/office/drawing/2014/main" id="{46B74677-874F-467F-A712-4E1DE850B13B}"/>
                    </a:ext>
                  </a:extLst>
                </p:cNvPr>
                <p:cNvSpPr txBox="1"/>
                <p:nvPr/>
              </p:nvSpPr>
              <p:spPr>
                <a:xfrm>
                  <a:off x="1518847" y="2988565"/>
                  <a:ext cx="3409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𝐵</m:t>
                            </m:r>
                          </m:sub>
                        </m:sSub>
                      </m:oMath>
                    </m:oMathPara>
                  </a14:m>
                  <a:endParaRPr lang="zh-TW" altLang="en-US" sz="2400" dirty="0"/>
                </a:p>
              </p:txBody>
            </p:sp>
          </mc:Choice>
          <mc:Fallback xmlns="">
            <p:sp>
              <p:nvSpPr>
                <p:cNvPr id="214" name="文字方塊 213">
                  <a:extLst>
                    <a:ext uri="{FF2B5EF4-FFF2-40B4-BE49-F238E27FC236}">
                      <a16:creationId xmlns:a16="http://schemas.microsoft.com/office/drawing/2014/main" id="{46B74677-874F-467F-A712-4E1DE850B13B}"/>
                    </a:ext>
                  </a:extLst>
                </p:cNvPr>
                <p:cNvSpPr txBox="1">
                  <a:spLocks noRot="1" noChangeAspect="1" noMove="1" noResize="1" noEditPoints="1" noAdjustHandles="1" noChangeArrowheads="1" noChangeShapeType="1" noTextEdit="1"/>
                </p:cNvSpPr>
                <p:nvPr/>
              </p:nvSpPr>
              <p:spPr>
                <a:xfrm>
                  <a:off x="1518847" y="2988565"/>
                  <a:ext cx="340912" cy="461665"/>
                </a:xfrm>
                <a:prstGeom prst="rect">
                  <a:avLst/>
                </a:prstGeom>
                <a:blipFill>
                  <a:blip r:embed="rId12"/>
                  <a:stretch>
                    <a:fillRect r="-37500" b="-3947"/>
                  </a:stretch>
                </a:blipFill>
              </p:spPr>
              <p:txBody>
                <a:bodyPr/>
                <a:lstStyle/>
                <a:p>
                  <a:r>
                    <a:rPr lang="zh-TW" altLang="en-US">
                      <a:noFill/>
                    </a:rPr>
                    <a:t> </a:t>
                  </a:r>
                </a:p>
              </p:txBody>
            </p:sp>
          </mc:Fallback>
        </mc:AlternateContent>
      </p:grpSp>
      <p:sp>
        <p:nvSpPr>
          <p:cNvPr id="286" name="橢圓 285">
            <a:extLst>
              <a:ext uri="{FF2B5EF4-FFF2-40B4-BE49-F238E27FC236}">
                <a16:creationId xmlns:a16="http://schemas.microsoft.com/office/drawing/2014/main" id="{72BE05DC-543B-458D-BE05-9267642634E2}"/>
              </a:ext>
            </a:extLst>
          </p:cNvPr>
          <p:cNvSpPr/>
          <p:nvPr/>
        </p:nvSpPr>
        <p:spPr>
          <a:xfrm>
            <a:off x="9991913" y="482370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8" name="文字方塊 287">
                <a:extLst>
                  <a:ext uri="{FF2B5EF4-FFF2-40B4-BE49-F238E27FC236}">
                    <a16:creationId xmlns:a16="http://schemas.microsoft.com/office/drawing/2014/main" id="{3A415259-4163-4E07-8345-A440E3948C19}"/>
                  </a:ext>
                </a:extLst>
              </p:cNvPr>
              <p:cNvSpPr txBox="1"/>
              <p:nvPr/>
            </p:nvSpPr>
            <p:spPr>
              <a:xfrm>
                <a:off x="8793466" y="2619233"/>
                <a:ext cx="2674500" cy="830997"/>
              </a:xfrm>
              <a:prstGeom prst="rect">
                <a:avLst/>
              </a:prstGeom>
              <a:noFill/>
            </p:spPr>
            <p:txBody>
              <a:bodyPr wrap="square" rtlCol="0">
                <a:spAutoFit/>
              </a:bodyPr>
              <a:lstStyle/>
              <a:p>
                <a:r>
                  <a:rPr lang="en-US" altLang="zh-TW" sz="2400" dirty="0"/>
                  <a:t>Velocity Obstacle, </a:t>
                </a:r>
                <a14:m>
                  <m:oMath xmlns:m="http://schemas.openxmlformats.org/officeDocument/2006/math">
                    <m:r>
                      <a:rPr lang="en-US" altLang="zh-TW" sz="2400" b="0" i="0" smtClean="0">
                        <a:latin typeface="Cambria Math" panose="02040503050406030204" pitchFamily="18" charset="0"/>
                      </a:rPr>
                      <m:t>(</m:t>
                    </m:r>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r>
                      <a:rPr lang="en-US" altLang="zh-TW" sz="2400" b="0" i="1" smtClean="0">
                        <a:latin typeface="Cambria Math" panose="02040503050406030204" pitchFamily="18" charset="0"/>
                      </a:rPr>
                      <m:t>)</m:t>
                    </m:r>
                  </m:oMath>
                </a14:m>
                <a:endParaRPr lang="zh-TW" altLang="en-US" sz="2400" dirty="0"/>
              </a:p>
            </p:txBody>
          </p:sp>
        </mc:Choice>
        <mc:Fallback xmlns="">
          <p:sp>
            <p:nvSpPr>
              <p:cNvPr id="288" name="文字方塊 287">
                <a:extLst>
                  <a:ext uri="{FF2B5EF4-FFF2-40B4-BE49-F238E27FC236}">
                    <a16:creationId xmlns:a16="http://schemas.microsoft.com/office/drawing/2014/main" id="{3A415259-4163-4E07-8345-A440E3948C19}"/>
                  </a:ext>
                </a:extLst>
              </p:cNvPr>
              <p:cNvSpPr txBox="1">
                <a:spLocks noRot="1" noChangeAspect="1" noMove="1" noResize="1" noEditPoints="1" noAdjustHandles="1" noChangeArrowheads="1" noChangeShapeType="1" noTextEdit="1"/>
              </p:cNvSpPr>
              <p:nvPr/>
            </p:nvSpPr>
            <p:spPr>
              <a:xfrm>
                <a:off x="8793466" y="2619233"/>
                <a:ext cx="2674500" cy="830997"/>
              </a:xfrm>
              <a:prstGeom prst="rect">
                <a:avLst/>
              </a:prstGeom>
              <a:blipFill>
                <a:blip r:embed="rId13"/>
                <a:stretch>
                  <a:fillRect l="-3417" t="-5147" r="-4100" b="-110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9" name="文字方塊 288">
                <a:extLst>
                  <a:ext uri="{FF2B5EF4-FFF2-40B4-BE49-F238E27FC236}">
                    <a16:creationId xmlns:a16="http://schemas.microsoft.com/office/drawing/2014/main" id="{0A82DB0D-C6A9-453F-8C32-07ADBFA20899}"/>
                  </a:ext>
                </a:extLst>
              </p:cNvPr>
              <p:cNvSpPr txBox="1"/>
              <p:nvPr/>
            </p:nvSpPr>
            <p:spPr>
              <a:xfrm>
                <a:off x="8692277" y="1318881"/>
                <a:ext cx="3312111"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𝑉</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𝑂</m:t>
                          </m:r>
                        </m:e>
                        <m:sub>
                          <m:r>
                            <a:rPr lang="en-US" altLang="zh-TW" sz="2800" b="0" i="1" smtClean="0">
                              <a:latin typeface="Cambria Math" panose="02040503050406030204" pitchFamily="18" charset="0"/>
                            </a:rPr>
                            <m:t>𝐴𝐵</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𝐶</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𝐶</m:t>
                          </m:r>
                        </m:e>
                        <m:sub>
                          <m:r>
                            <a:rPr lang="en-US" altLang="zh-TW" sz="2800" b="0" i="1" smtClean="0">
                              <a:latin typeface="Cambria Math" panose="02040503050406030204" pitchFamily="18" charset="0"/>
                            </a:rPr>
                            <m:t>𝐴𝐵</m:t>
                          </m:r>
                        </m:sub>
                      </m:sSub>
                      <m:r>
                        <a:rPr lang="en-US" altLang="zh-TW" sz="2800" i="1">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1" i="0" smtClean="0">
                              <a:latin typeface="Cambria Math" panose="02040503050406030204" pitchFamily="18" charset="0"/>
                            </a:rPr>
                            <m:t>𝐯</m:t>
                          </m:r>
                        </m:e>
                        <m:sub>
                          <m:r>
                            <a:rPr lang="en-US" altLang="zh-TW" sz="2800" b="0" i="1" smtClean="0">
                              <a:latin typeface="Cambria Math" panose="02040503050406030204" pitchFamily="18" charset="0"/>
                            </a:rPr>
                            <m:t>𝐵</m:t>
                          </m:r>
                        </m:sub>
                      </m:sSub>
                    </m:oMath>
                  </m:oMathPara>
                </a14:m>
                <a:endParaRPr lang="zh-TW" altLang="en-US" sz="2800" dirty="0"/>
              </a:p>
            </p:txBody>
          </p:sp>
        </mc:Choice>
        <mc:Fallback xmlns="">
          <p:sp>
            <p:nvSpPr>
              <p:cNvPr id="289" name="文字方塊 288">
                <a:extLst>
                  <a:ext uri="{FF2B5EF4-FFF2-40B4-BE49-F238E27FC236}">
                    <a16:creationId xmlns:a16="http://schemas.microsoft.com/office/drawing/2014/main" id="{0A82DB0D-C6A9-453F-8C32-07ADBFA20899}"/>
                  </a:ext>
                </a:extLst>
              </p:cNvPr>
              <p:cNvSpPr txBox="1">
                <a:spLocks noRot="1" noChangeAspect="1" noMove="1" noResize="1" noEditPoints="1" noAdjustHandles="1" noChangeArrowheads="1" noChangeShapeType="1" noTextEdit="1"/>
              </p:cNvSpPr>
              <p:nvPr/>
            </p:nvSpPr>
            <p:spPr>
              <a:xfrm>
                <a:off x="8692277" y="1318881"/>
                <a:ext cx="3312111" cy="430887"/>
              </a:xfrm>
              <a:prstGeom prst="rect">
                <a:avLst/>
              </a:prstGeom>
              <a:blipFill>
                <a:blip r:embed="rId1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98611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0" nodeType="clickEffect">
                                  <p:stCondLst>
                                    <p:cond delay="0"/>
                                  </p:stCondLst>
                                  <p:childTnLst>
                                    <p:animMotion origin="layout" path="M 1.04167E-6 -3.7037E-7 L 0.15833 -0.36875 " pathEditMode="relative" rAng="0" ptsTypes="AA">
                                      <p:cBhvr>
                                        <p:cTn id="20" dur="2000" fill="hold"/>
                                        <p:tgtEl>
                                          <p:spTgt spid="31"/>
                                        </p:tgtEl>
                                        <p:attrNameLst>
                                          <p:attrName>ppt_x</p:attrName>
                                          <p:attrName>ppt_y</p:attrName>
                                        </p:attrNameLst>
                                      </p:cBhvr>
                                      <p:rCtr x="7917" y="-18449"/>
                                    </p:animMotion>
                                  </p:childTnLst>
                                </p:cTn>
                              </p:par>
                              <p:par>
                                <p:cTn id="21" presetID="42" presetClass="path" presetSubtype="0" accel="50000" decel="50000" fill="hold" grpId="0" nodeType="withEffect">
                                  <p:stCondLst>
                                    <p:cond delay="0"/>
                                  </p:stCondLst>
                                  <p:childTnLst>
                                    <p:animMotion origin="layout" path="M 1.04167E-6 -3.7037E-7 L -0.00039 -0.48056 " pathEditMode="relative" rAng="0" ptsTypes="AA">
                                      <p:cBhvr>
                                        <p:cTn id="22" dur="2000" fill="hold"/>
                                        <p:tgtEl>
                                          <p:spTgt spid="30"/>
                                        </p:tgtEl>
                                        <p:attrNameLst>
                                          <p:attrName>ppt_x</p:attrName>
                                          <p:attrName>ppt_y</p:attrName>
                                        </p:attrNameLst>
                                      </p:cBhvr>
                                      <p:rCtr x="-26" y="-24028"/>
                                    </p:animMotion>
                                  </p:childTnLst>
                                </p:cTn>
                              </p:par>
                              <p:par>
                                <p:cTn id="23" presetID="22" presetClass="entr" presetSubtype="4"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down)">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9"/>
                                        </p:tgtEl>
                                        <p:attrNameLst>
                                          <p:attrName>style.visibility</p:attrName>
                                        </p:attrNameLst>
                                      </p:cBhvr>
                                      <p:to>
                                        <p:strVal val="visible"/>
                                      </p:to>
                                    </p:set>
                                    <p:animEffect transition="in" filter="fade">
                                      <p:cBhvr>
                                        <p:cTn id="39" dur="500"/>
                                        <p:tgtEl>
                                          <p:spTgt spid="1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0"/>
                                        </p:tgtEl>
                                        <p:attrNameLst>
                                          <p:attrName>style.visibility</p:attrName>
                                        </p:attrNameLst>
                                      </p:cBhvr>
                                      <p:to>
                                        <p:strVal val="visible"/>
                                      </p:to>
                                    </p:set>
                                    <p:animEffect transition="in" filter="fade">
                                      <p:cBhvr>
                                        <p:cTn id="42" dur="500"/>
                                        <p:tgtEl>
                                          <p:spTgt spid="16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2"/>
                                        </p:tgtEl>
                                        <p:attrNameLst>
                                          <p:attrName>style.visibility</p:attrName>
                                        </p:attrNameLst>
                                      </p:cBhvr>
                                      <p:to>
                                        <p:strVal val="visible"/>
                                      </p:to>
                                    </p:set>
                                    <p:animEffect transition="in" filter="fade">
                                      <p:cBhvr>
                                        <p:cTn id="45" dur="500"/>
                                        <p:tgtEl>
                                          <p:spTgt spid="16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1"/>
                                        </p:tgtEl>
                                        <p:attrNameLst>
                                          <p:attrName>style.visibility</p:attrName>
                                        </p:attrNameLst>
                                      </p:cBhvr>
                                      <p:to>
                                        <p:strVal val="visible"/>
                                      </p:to>
                                    </p:set>
                                    <p:animEffect transition="in" filter="fade">
                                      <p:cBhvr>
                                        <p:cTn id="48" dur="500"/>
                                        <p:tgtEl>
                                          <p:spTgt spid="16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par>
                          <p:cTn id="57" fill="hold">
                            <p:stCondLst>
                              <p:cond delay="0"/>
                            </p:stCondLst>
                            <p:childTnLst>
                              <p:par>
                                <p:cTn id="58" presetID="42" presetClass="path" presetSubtype="0" accel="50000" decel="50000" fill="hold" nodeType="afterEffect">
                                  <p:stCondLst>
                                    <p:cond delay="0"/>
                                  </p:stCondLst>
                                  <p:childTnLst>
                                    <p:animMotion origin="layout" path="M -0.00143 -0.00209 L 0.37396 -0.09167 " pathEditMode="relative" rAng="0" ptsTypes="AA">
                                      <p:cBhvr>
                                        <p:cTn id="59" dur="2000" fill="hold"/>
                                        <p:tgtEl>
                                          <p:spTgt spid="54"/>
                                        </p:tgtEl>
                                        <p:attrNameLst>
                                          <p:attrName>ppt_x</p:attrName>
                                          <p:attrName>ppt_y</p:attrName>
                                        </p:attrNameLst>
                                      </p:cBhvr>
                                      <p:rCtr x="18763" y="-4491"/>
                                    </p:animMotion>
                                  </p:childTnLst>
                                </p:cTn>
                              </p:par>
                              <p:par>
                                <p:cTn id="60" presetID="42" presetClass="path" presetSubtype="0" accel="50000" decel="50000" fill="hold" nodeType="withEffect">
                                  <p:stCondLst>
                                    <p:cond delay="0"/>
                                  </p:stCondLst>
                                  <p:childTnLst>
                                    <p:animMotion origin="layout" path="M -1.04167E-6 -2.59259E-6 L 0.37487 -0.09328 " pathEditMode="relative" rAng="0" ptsTypes="AA">
                                      <p:cBhvr>
                                        <p:cTn id="61" dur="2000" fill="hold"/>
                                        <p:tgtEl>
                                          <p:spTgt spid="53"/>
                                        </p:tgtEl>
                                        <p:attrNameLst>
                                          <p:attrName>ppt_x</p:attrName>
                                          <p:attrName>ppt_y</p:attrName>
                                        </p:attrNameLst>
                                      </p:cBhvr>
                                      <p:rCtr x="18737" y="-4676"/>
                                    </p:animMotion>
                                  </p:childTnLst>
                                </p:cTn>
                              </p:par>
                              <p:par>
                                <p:cTn id="62" presetID="42" presetClass="path" presetSubtype="0" accel="50000" decel="50000" fill="hold" grpId="1" nodeType="withEffect">
                                  <p:stCondLst>
                                    <p:cond delay="0"/>
                                  </p:stCondLst>
                                  <p:childTnLst>
                                    <p:animMotion origin="layout" path="M -8.33333E-7 2.59259E-6 L 0.37409 -0.09236 " pathEditMode="relative" rAng="0" ptsTypes="AA">
                                      <p:cBhvr>
                                        <p:cTn id="63" dur="2000" fill="hold"/>
                                        <p:tgtEl>
                                          <p:spTgt spid="52"/>
                                        </p:tgtEl>
                                        <p:attrNameLst>
                                          <p:attrName>ppt_x</p:attrName>
                                          <p:attrName>ppt_y</p:attrName>
                                        </p:attrNameLst>
                                      </p:cBhvr>
                                      <p:rCtr x="18698" y="-4630"/>
                                    </p:animMotion>
                                  </p:childTnLst>
                                </p:cTn>
                              </p:par>
                            </p:childTnLst>
                          </p:cTn>
                        </p:par>
                        <p:par>
                          <p:cTn id="64" fill="hold">
                            <p:stCondLst>
                              <p:cond delay="2000"/>
                            </p:stCondLst>
                            <p:childTnLst>
                              <p:par>
                                <p:cTn id="65" presetID="1" presetClass="entr" presetSubtype="0" fill="hold" grpId="0" nodeType="afterEffect">
                                  <p:stCondLst>
                                    <p:cond delay="0"/>
                                  </p:stCondLst>
                                  <p:childTnLst>
                                    <p:set>
                                      <p:cBhvr>
                                        <p:cTn id="66" dur="1" fill="hold">
                                          <p:stCondLst>
                                            <p:cond delay="0"/>
                                          </p:stCondLst>
                                        </p:cTn>
                                        <p:tgtEl>
                                          <p:spTgt spid="19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0"/>
                                        </p:tgtEl>
                                        <p:attrNameLst>
                                          <p:attrName>style.visibility</p:attrName>
                                        </p:attrNameLst>
                                      </p:cBhvr>
                                      <p:to>
                                        <p:strVal val="visible"/>
                                      </p:to>
                                    </p:set>
                                    <p:animEffect transition="in" filter="fade">
                                      <p:cBhvr>
                                        <p:cTn id="75" dur="500"/>
                                        <p:tgtEl>
                                          <p:spTgt spid="200"/>
                                        </p:tgtEl>
                                      </p:cBhvr>
                                    </p:animEffect>
                                  </p:childTnLst>
                                </p:cTn>
                              </p:par>
                              <p:par>
                                <p:cTn id="76" presetID="10" presetClass="entr" presetSubtype="0" fill="hold" nodeType="withEffect">
                                  <p:stCondLst>
                                    <p:cond delay="0"/>
                                  </p:stCondLst>
                                  <p:childTnLst>
                                    <p:set>
                                      <p:cBhvr>
                                        <p:cTn id="77" dur="1" fill="hold">
                                          <p:stCondLst>
                                            <p:cond delay="0"/>
                                          </p:stCondLst>
                                        </p:cTn>
                                        <p:tgtEl>
                                          <p:spTgt spid="202"/>
                                        </p:tgtEl>
                                        <p:attrNameLst>
                                          <p:attrName>style.visibility</p:attrName>
                                        </p:attrNameLst>
                                      </p:cBhvr>
                                      <p:to>
                                        <p:strVal val="visible"/>
                                      </p:to>
                                    </p:set>
                                    <p:animEffect transition="in" filter="fade">
                                      <p:cBhvr>
                                        <p:cTn id="78" dur="500"/>
                                        <p:tgtEl>
                                          <p:spTgt spid="202"/>
                                        </p:tgtEl>
                                      </p:cBhvr>
                                    </p:animEffect>
                                  </p:childTnLst>
                                </p:cTn>
                              </p:par>
                              <p:par>
                                <p:cTn id="79" presetID="10" presetClass="entr" presetSubtype="0" fill="hold" nodeType="withEffect">
                                  <p:stCondLst>
                                    <p:cond delay="0"/>
                                  </p:stCondLst>
                                  <p:childTnLst>
                                    <p:set>
                                      <p:cBhvr>
                                        <p:cTn id="80" dur="1" fill="hold">
                                          <p:stCondLst>
                                            <p:cond delay="0"/>
                                          </p:stCondLst>
                                        </p:cTn>
                                        <p:tgtEl>
                                          <p:spTgt spid="201"/>
                                        </p:tgtEl>
                                        <p:attrNameLst>
                                          <p:attrName>style.visibility</p:attrName>
                                        </p:attrNameLst>
                                      </p:cBhvr>
                                      <p:to>
                                        <p:strVal val="visible"/>
                                      </p:to>
                                    </p:set>
                                    <p:animEffect transition="in" filter="fade">
                                      <p:cBhvr>
                                        <p:cTn id="81" dur="500"/>
                                        <p:tgtEl>
                                          <p:spTgt spid="20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3"/>
                                        </p:tgtEl>
                                        <p:attrNameLst>
                                          <p:attrName>style.visibility</p:attrName>
                                        </p:attrNameLst>
                                      </p:cBhvr>
                                      <p:to>
                                        <p:strVal val="visible"/>
                                      </p:to>
                                    </p:set>
                                    <p:animEffect transition="in" filter="fade">
                                      <p:cBhvr>
                                        <p:cTn id="84" dur="500"/>
                                        <p:tgtEl>
                                          <p:spTgt spid="20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4"/>
                                        </p:tgtEl>
                                        <p:attrNameLst>
                                          <p:attrName>style.visibility</p:attrName>
                                        </p:attrNameLst>
                                      </p:cBhvr>
                                      <p:to>
                                        <p:strVal val="visible"/>
                                      </p:to>
                                    </p:set>
                                    <p:animEffect transition="in" filter="fade">
                                      <p:cBhvr>
                                        <p:cTn id="87" dur="500"/>
                                        <p:tgtEl>
                                          <p:spTgt spid="20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5"/>
                                        </p:tgtEl>
                                        <p:attrNameLst>
                                          <p:attrName>style.visibility</p:attrName>
                                        </p:attrNameLst>
                                      </p:cBhvr>
                                      <p:to>
                                        <p:strVal val="visible"/>
                                      </p:to>
                                    </p:set>
                                    <p:animEffect transition="in" filter="fade">
                                      <p:cBhvr>
                                        <p:cTn id="90" dur="500"/>
                                        <p:tgtEl>
                                          <p:spTgt spid="205"/>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12"/>
                                        </p:tgtEl>
                                        <p:attrNameLst>
                                          <p:attrName>style.visibility</p:attrName>
                                        </p:attrNameLst>
                                      </p:cBhvr>
                                      <p:to>
                                        <p:strVal val="visible"/>
                                      </p:to>
                                    </p:set>
                                  </p:childTnLst>
                                </p:cTn>
                              </p:par>
                            </p:childTnLst>
                          </p:cTn>
                        </p:par>
                        <p:par>
                          <p:cTn id="95" fill="hold">
                            <p:stCondLst>
                              <p:cond delay="0"/>
                            </p:stCondLst>
                            <p:childTnLst>
                              <p:par>
                                <p:cTn id="96" presetID="42" presetClass="path" presetSubtype="0" accel="50000" decel="50000" fill="hold" nodeType="afterEffect">
                                  <p:stCondLst>
                                    <p:cond delay="0"/>
                                  </p:stCondLst>
                                  <p:childTnLst>
                                    <p:animMotion origin="layout" path="M -0.64271 -0.30532 L 3.54167E-6 -3.33333E-6 " pathEditMode="relative" rAng="0" ptsTypes="AA">
                                      <p:cBhvr>
                                        <p:cTn id="97" dur="2000" fill="hold"/>
                                        <p:tgtEl>
                                          <p:spTgt spid="212"/>
                                        </p:tgtEl>
                                        <p:attrNameLst>
                                          <p:attrName>ppt_x</p:attrName>
                                          <p:attrName>ppt_y</p:attrName>
                                        </p:attrNameLst>
                                      </p:cBhvr>
                                      <p:rCtr x="32135" y="15255"/>
                                    </p:animMotion>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217"/>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216"/>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215"/>
                                        </p:tgtEl>
                                        <p:attrNameLst>
                                          <p:attrName>style.visibility</p:attrName>
                                        </p:attrNameLst>
                                      </p:cBhvr>
                                      <p:to>
                                        <p:strVal val="visible"/>
                                      </p:to>
                                    </p:set>
                                  </p:childTnLst>
                                </p:cTn>
                              </p:par>
                            </p:childTnLst>
                          </p:cTn>
                        </p:par>
                        <p:par>
                          <p:cTn id="106" fill="hold">
                            <p:stCondLst>
                              <p:cond delay="0"/>
                            </p:stCondLst>
                            <p:childTnLst>
                              <p:par>
                                <p:cTn id="107" presetID="42" presetClass="path" presetSubtype="0" accel="50000" decel="50000" fill="hold" nodeType="afterEffect">
                                  <p:stCondLst>
                                    <p:cond delay="0"/>
                                  </p:stCondLst>
                                  <p:childTnLst>
                                    <p:animMotion origin="layout" path="M -0.00169 0.00139 L 0.24297 0.12662 " pathEditMode="relative" rAng="0" ptsTypes="AA">
                                      <p:cBhvr>
                                        <p:cTn id="108" dur="2000" fill="hold"/>
                                        <p:tgtEl>
                                          <p:spTgt spid="217"/>
                                        </p:tgtEl>
                                        <p:attrNameLst>
                                          <p:attrName>ppt_x</p:attrName>
                                          <p:attrName>ppt_y</p:attrName>
                                        </p:attrNameLst>
                                      </p:cBhvr>
                                      <p:rCtr x="12227" y="6250"/>
                                    </p:animMotion>
                                  </p:childTnLst>
                                </p:cTn>
                              </p:par>
                              <p:par>
                                <p:cTn id="109" presetID="42" presetClass="path" presetSubtype="0" accel="50000" decel="50000" fill="hold" nodeType="withEffect">
                                  <p:stCondLst>
                                    <p:cond delay="0"/>
                                  </p:stCondLst>
                                  <p:childTnLst>
                                    <p:animMotion origin="layout" path="M -0.00078 -0.00023 L 0.24193 0.12824 " pathEditMode="relative" rAng="0" ptsTypes="AA">
                                      <p:cBhvr>
                                        <p:cTn id="110" dur="2000" fill="hold"/>
                                        <p:tgtEl>
                                          <p:spTgt spid="216"/>
                                        </p:tgtEl>
                                        <p:attrNameLst>
                                          <p:attrName>ppt_x</p:attrName>
                                          <p:attrName>ppt_y</p:attrName>
                                        </p:attrNameLst>
                                      </p:cBhvr>
                                      <p:rCtr x="12135" y="6412"/>
                                    </p:animMotion>
                                  </p:childTnLst>
                                </p:cTn>
                              </p:par>
                              <p:par>
                                <p:cTn id="111" presetID="42" presetClass="path" presetSubtype="0" accel="50000" decel="50000" fill="hold" grpId="1" nodeType="withEffect">
                                  <p:stCondLst>
                                    <p:cond delay="0"/>
                                  </p:stCondLst>
                                  <p:childTnLst>
                                    <p:animMotion origin="layout" path="M -0.00156 0.0007 L 0.24154 0.12871 " pathEditMode="relative" rAng="0" ptsTypes="AA">
                                      <p:cBhvr>
                                        <p:cTn id="112" dur="2000" fill="hold"/>
                                        <p:tgtEl>
                                          <p:spTgt spid="215"/>
                                        </p:tgtEl>
                                        <p:attrNameLst>
                                          <p:attrName>ppt_x</p:attrName>
                                          <p:attrName>ppt_y</p:attrName>
                                        </p:attrNameLst>
                                      </p:cBhvr>
                                      <p:rCtr x="12148" y="6389"/>
                                    </p:animMotion>
                                  </p:childTnLst>
                                </p:cTn>
                              </p:par>
                              <p:par>
                                <p:cTn id="113" presetID="10" presetClass="entr" presetSubtype="0" fill="hold" grpId="0" nodeType="withEffect">
                                  <p:stCondLst>
                                    <p:cond delay="0"/>
                                  </p:stCondLst>
                                  <p:childTnLst>
                                    <p:set>
                                      <p:cBhvr>
                                        <p:cTn id="114" dur="1" fill="hold">
                                          <p:stCondLst>
                                            <p:cond delay="0"/>
                                          </p:stCondLst>
                                        </p:cTn>
                                        <p:tgtEl>
                                          <p:spTgt spid="286"/>
                                        </p:tgtEl>
                                        <p:attrNameLst>
                                          <p:attrName>style.visibility</p:attrName>
                                        </p:attrNameLst>
                                      </p:cBhvr>
                                      <p:to>
                                        <p:strVal val="visible"/>
                                      </p:to>
                                    </p:set>
                                    <p:animEffect transition="in" filter="fade">
                                      <p:cBhvr>
                                        <p:cTn id="115" dur="500"/>
                                        <p:tgtEl>
                                          <p:spTgt spid="286"/>
                                        </p:tgtEl>
                                      </p:cBhvr>
                                    </p:animEffect>
                                  </p:childTnLst>
                                </p:cTn>
                              </p:par>
                            </p:childTnLst>
                          </p:cTn>
                        </p:par>
                        <p:par>
                          <p:cTn id="116" fill="hold">
                            <p:stCondLst>
                              <p:cond delay="2000"/>
                            </p:stCondLst>
                            <p:childTnLst>
                              <p:par>
                                <p:cTn id="117" presetID="1" presetClass="entr" presetSubtype="0" fill="hold" grpId="0" nodeType="afterEffect">
                                  <p:stCondLst>
                                    <p:cond delay="0"/>
                                  </p:stCondLst>
                                  <p:childTnLst>
                                    <p:set>
                                      <p:cBhvr>
                                        <p:cTn id="118" dur="1" fill="hold">
                                          <p:stCondLst>
                                            <p:cond delay="0"/>
                                          </p:stCondLst>
                                        </p:cTn>
                                        <p:tgtEl>
                                          <p:spTgt spid="288"/>
                                        </p:tgtEl>
                                        <p:attrNameLst>
                                          <p:attrName>style.visibility</p:attrName>
                                        </p:attrNameLst>
                                      </p:cBhvr>
                                      <p:to>
                                        <p:strVal val="visible"/>
                                      </p:to>
                                    </p:set>
                                  </p:childTnLst>
                                </p:cTn>
                              </p:par>
                              <p:par>
                                <p:cTn id="119" presetID="10" presetClass="entr" presetSubtype="0" fill="hold" grpId="0" nodeType="withEffect">
                                  <p:stCondLst>
                                    <p:cond delay="0"/>
                                  </p:stCondLst>
                                  <p:childTnLst>
                                    <p:set>
                                      <p:cBhvr>
                                        <p:cTn id="120" dur="1" fill="hold">
                                          <p:stCondLst>
                                            <p:cond delay="0"/>
                                          </p:stCondLst>
                                        </p:cTn>
                                        <p:tgtEl>
                                          <p:spTgt spid="289"/>
                                        </p:tgtEl>
                                        <p:attrNameLst>
                                          <p:attrName>style.visibility</p:attrName>
                                        </p:attrNameLst>
                                      </p:cBhvr>
                                      <p:to>
                                        <p:strVal val="visible"/>
                                      </p:to>
                                    </p:set>
                                    <p:animEffect transition="in" filter="fade">
                                      <p:cBhvr>
                                        <p:cTn id="121"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5" grpId="1" animBg="1"/>
      <p:bldP spid="52" grpId="0" animBg="1"/>
      <p:bldP spid="52" grpId="1" animBg="1"/>
      <p:bldP spid="33" grpId="0" animBg="1"/>
      <p:bldP spid="36" grpId="0" animBg="1"/>
      <p:bldP spid="30" grpId="0" animBg="1"/>
      <p:bldP spid="31" grpId="0" animBg="1"/>
      <p:bldP spid="45" grpId="0"/>
      <p:bldP spid="159" grpId="0"/>
      <p:bldP spid="160" grpId="0"/>
      <p:bldP spid="161" grpId="0"/>
      <p:bldP spid="162" grpId="0" animBg="1"/>
      <p:bldP spid="195" grpId="0"/>
      <p:bldP spid="203" grpId="0"/>
      <p:bldP spid="204" grpId="0"/>
      <p:bldP spid="205" grpId="0"/>
      <p:bldP spid="46" grpId="0" animBg="1"/>
      <p:bldP spid="200" grpId="0" animBg="1"/>
      <p:bldP spid="286" grpId="0" animBg="1"/>
      <p:bldP spid="288" grpId="0"/>
      <p:bldP spid="28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Reshape Velocity Obstacle</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8</a:t>
            </a:fld>
            <a:endParaRPr lang="zh-TW" altLang="en-US" sz="3200" dirty="0">
              <a:solidFill>
                <a:srgbClr val="663300"/>
              </a:solidFill>
            </a:endParaRPr>
          </a:p>
        </p:txBody>
      </p:sp>
      <p:pic>
        <p:nvPicPr>
          <p:cNvPr id="1026" name="Picture 2">
            <a:extLst>
              <a:ext uri="{FF2B5EF4-FFF2-40B4-BE49-F238E27FC236}">
                <a16:creationId xmlns:a16="http://schemas.microsoft.com/office/drawing/2014/main" id="{3ED0C60B-D945-469C-BA7A-59209877A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426" y="1874895"/>
            <a:ext cx="3170196" cy="39465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矩形: 圓角 2">
                <a:extLst>
                  <a:ext uri="{FF2B5EF4-FFF2-40B4-BE49-F238E27FC236}">
                    <a16:creationId xmlns:a16="http://schemas.microsoft.com/office/drawing/2014/main" id="{F10BDABB-9F06-4983-8D84-A79CD6D28017}"/>
                  </a:ext>
                </a:extLst>
              </p:cNvPr>
              <p:cNvSpPr/>
              <p:nvPr/>
            </p:nvSpPr>
            <p:spPr>
              <a:xfrm>
                <a:off x="1913467" y="1367953"/>
                <a:ext cx="2065866" cy="506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Trim by </a:t>
                </a:r>
                <a14:m>
                  <m:oMath xmlns:m="http://schemas.openxmlformats.org/officeDocument/2006/math">
                    <m:r>
                      <a:rPr lang="zh-TW" altLang="en-US" sz="2400" i="1" smtClean="0">
                        <a:latin typeface="Cambria Math" panose="02040503050406030204" pitchFamily="18" charset="0"/>
                      </a:rPr>
                      <m:t>𝜏</m:t>
                    </m:r>
                  </m:oMath>
                </a14:m>
                <a:endParaRPr lang="zh-TW" altLang="en-US" sz="2400" dirty="0"/>
              </a:p>
            </p:txBody>
          </p:sp>
        </mc:Choice>
        <mc:Fallback>
          <p:sp>
            <p:nvSpPr>
              <p:cNvPr id="3" name="矩形: 圓角 2">
                <a:extLst>
                  <a:ext uri="{FF2B5EF4-FFF2-40B4-BE49-F238E27FC236}">
                    <a16:creationId xmlns:a16="http://schemas.microsoft.com/office/drawing/2014/main" id="{F10BDABB-9F06-4983-8D84-A79CD6D28017}"/>
                  </a:ext>
                </a:extLst>
              </p:cNvPr>
              <p:cNvSpPr>
                <a:spLocks noRot="1" noChangeAspect="1" noMove="1" noResize="1" noEditPoints="1" noAdjustHandles="1" noChangeArrowheads="1" noChangeShapeType="1" noTextEdit="1"/>
              </p:cNvSpPr>
              <p:nvPr/>
            </p:nvSpPr>
            <p:spPr>
              <a:xfrm>
                <a:off x="1913467" y="1367953"/>
                <a:ext cx="2065866" cy="506942"/>
              </a:xfrm>
              <a:prstGeom prst="roundRect">
                <a:avLst/>
              </a:prstGeom>
              <a:blipFill>
                <a:blip r:embed="rId4"/>
                <a:stretch>
                  <a:fillRect t="-2326" b="-20930"/>
                </a:stretch>
              </a:blipFill>
            </p:spPr>
            <p:txBody>
              <a:bodyPr/>
              <a:lstStyle/>
              <a:p>
                <a:r>
                  <a:rPr lang="zh-TW" altLang="en-US">
                    <a:noFill/>
                  </a:rPr>
                  <a:t> </a:t>
                </a:r>
              </a:p>
            </p:txBody>
          </p:sp>
        </mc:Fallback>
      </mc:AlternateContent>
      <p:sp>
        <p:nvSpPr>
          <p:cNvPr id="56" name="矩形: 圓角 55">
            <a:extLst>
              <a:ext uri="{FF2B5EF4-FFF2-40B4-BE49-F238E27FC236}">
                <a16:creationId xmlns:a16="http://schemas.microsoft.com/office/drawing/2014/main" id="{C764EA45-1BD8-4707-A914-7E97EE0449B3}"/>
              </a:ext>
            </a:extLst>
          </p:cNvPr>
          <p:cNvSpPr/>
          <p:nvPr/>
        </p:nvSpPr>
        <p:spPr>
          <a:xfrm>
            <a:off x="5333419" y="1367953"/>
            <a:ext cx="2065866" cy="7036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Inaccuracy of position</a:t>
            </a:r>
            <a:endParaRPr lang="zh-TW" altLang="en-US" sz="2400" dirty="0"/>
          </a:p>
        </p:txBody>
      </p:sp>
      <p:grpSp>
        <p:nvGrpSpPr>
          <p:cNvPr id="25" name="群組 24">
            <a:extLst>
              <a:ext uri="{FF2B5EF4-FFF2-40B4-BE49-F238E27FC236}">
                <a16:creationId xmlns:a16="http://schemas.microsoft.com/office/drawing/2014/main" id="{68AEC192-B170-4FB0-9CAA-CB351E931E97}"/>
              </a:ext>
            </a:extLst>
          </p:cNvPr>
          <p:cNvGrpSpPr/>
          <p:nvPr/>
        </p:nvGrpSpPr>
        <p:grpSpPr>
          <a:xfrm>
            <a:off x="4868797" y="2616171"/>
            <a:ext cx="2646298" cy="2873876"/>
            <a:chOff x="4708511" y="2440932"/>
            <a:chExt cx="2646298" cy="2873876"/>
          </a:xfrm>
        </p:grpSpPr>
        <p:sp>
          <p:nvSpPr>
            <p:cNvPr id="9" name="等腰三角形 8">
              <a:extLst>
                <a:ext uri="{FF2B5EF4-FFF2-40B4-BE49-F238E27FC236}">
                  <a16:creationId xmlns:a16="http://schemas.microsoft.com/office/drawing/2014/main" id="{7C54F964-1EEC-4E10-BD4E-AB59805C4E51}"/>
                </a:ext>
              </a:extLst>
            </p:cNvPr>
            <p:cNvSpPr/>
            <p:nvPr/>
          </p:nvSpPr>
          <p:spPr>
            <a:xfrm rot="12567951">
              <a:off x="4953000" y="2908557"/>
              <a:ext cx="1625600" cy="2404533"/>
            </a:xfrm>
            <a:prstGeom prst="triangle">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1C234698-9E88-4B50-9B19-E716B7694A7E}"/>
                </a:ext>
              </a:extLst>
            </p:cNvPr>
            <p:cNvSpPr/>
            <p:nvPr/>
          </p:nvSpPr>
          <p:spPr>
            <a:xfrm>
              <a:off x="5457890" y="3161241"/>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a:extLst>
                <a:ext uri="{FF2B5EF4-FFF2-40B4-BE49-F238E27FC236}">
                  <a16:creationId xmlns:a16="http://schemas.microsoft.com/office/drawing/2014/main" id="{49F89CC3-EDCC-4AAD-AA85-B47C6E02614B}"/>
                </a:ext>
              </a:extLst>
            </p:cNvPr>
            <p:cNvCxnSpPr>
              <a:stCxn id="9" idx="0"/>
              <a:endCxn id="9" idx="4"/>
            </p:cNvCxnSpPr>
            <p:nvPr/>
          </p:nvCxnSpPr>
          <p:spPr>
            <a:xfrm flipV="1">
              <a:off x="5174399" y="2664251"/>
              <a:ext cx="475138" cy="2493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線單箭頭接點 13">
              <a:extLst>
                <a:ext uri="{FF2B5EF4-FFF2-40B4-BE49-F238E27FC236}">
                  <a16:creationId xmlns:a16="http://schemas.microsoft.com/office/drawing/2014/main" id="{BE32DDB6-2E7E-441B-B368-00196E83F225}"/>
                </a:ext>
              </a:extLst>
            </p:cNvPr>
            <p:cNvCxnSpPr>
              <a:stCxn id="9" idx="0"/>
              <a:endCxn id="9" idx="2"/>
            </p:cNvCxnSpPr>
            <p:nvPr/>
          </p:nvCxnSpPr>
          <p:spPr>
            <a:xfrm flipV="1">
              <a:off x="5174399" y="3463891"/>
              <a:ext cx="1890465" cy="16936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橢圓 62">
              <a:extLst>
                <a:ext uri="{FF2B5EF4-FFF2-40B4-BE49-F238E27FC236}">
                  <a16:creationId xmlns:a16="http://schemas.microsoft.com/office/drawing/2014/main" id="{B5197D5D-36ED-4B22-B1EF-68421D21E72A}"/>
                </a:ext>
              </a:extLst>
            </p:cNvPr>
            <p:cNvSpPr/>
            <p:nvPr/>
          </p:nvSpPr>
          <p:spPr>
            <a:xfrm>
              <a:off x="5349890" y="3053241"/>
              <a:ext cx="1296000" cy="1296000"/>
            </a:xfrm>
            <a:prstGeom prst="ellipse">
              <a:avLst/>
            </a:prstGeom>
            <a:solidFill>
              <a:srgbClr val="F26E6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等腰三角形 64">
              <a:extLst>
                <a:ext uri="{FF2B5EF4-FFF2-40B4-BE49-F238E27FC236}">
                  <a16:creationId xmlns:a16="http://schemas.microsoft.com/office/drawing/2014/main" id="{5D1A36F7-B739-4A34-9517-75B3C2FBAC41}"/>
                </a:ext>
              </a:extLst>
            </p:cNvPr>
            <p:cNvSpPr/>
            <p:nvPr/>
          </p:nvSpPr>
          <p:spPr>
            <a:xfrm rot="12567951">
              <a:off x="4708511" y="2813218"/>
              <a:ext cx="2171467" cy="2501590"/>
            </a:xfrm>
            <a:prstGeom prst="triangle">
              <a:avLst/>
            </a:prstGeom>
            <a:solidFill>
              <a:srgbClr val="FFF2CC">
                <a:alpha val="30196"/>
              </a:srgb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單箭頭接點 16">
              <a:extLst>
                <a:ext uri="{FF2B5EF4-FFF2-40B4-BE49-F238E27FC236}">
                  <a16:creationId xmlns:a16="http://schemas.microsoft.com/office/drawing/2014/main" id="{D8E064E0-A166-47D6-9D29-1B4591EE65F0}"/>
                </a:ext>
              </a:extLst>
            </p:cNvPr>
            <p:cNvCxnSpPr>
              <a:stCxn id="65" idx="0"/>
              <a:endCxn id="65" idx="4"/>
            </p:cNvCxnSpPr>
            <p:nvPr/>
          </p:nvCxnSpPr>
          <p:spPr>
            <a:xfrm flipV="1">
              <a:off x="5178972" y="2440932"/>
              <a:ext cx="285252" cy="2712084"/>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9" name="直線單箭頭接點 18">
              <a:extLst>
                <a:ext uri="{FF2B5EF4-FFF2-40B4-BE49-F238E27FC236}">
                  <a16:creationId xmlns:a16="http://schemas.microsoft.com/office/drawing/2014/main" id="{10203F7C-7791-458A-A042-D96F0D6F7638}"/>
                </a:ext>
              </a:extLst>
            </p:cNvPr>
            <p:cNvCxnSpPr>
              <a:stCxn id="65" idx="0"/>
              <a:endCxn id="65" idx="2"/>
            </p:cNvCxnSpPr>
            <p:nvPr/>
          </p:nvCxnSpPr>
          <p:spPr>
            <a:xfrm flipV="1">
              <a:off x="5178972" y="3509087"/>
              <a:ext cx="2175837" cy="164392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1" name="直線單箭頭接點 20">
              <a:extLst>
                <a:ext uri="{FF2B5EF4-FFF2-40B4-BE49-F238E27FC236}">
                  <a16:creationId xmlns:a16="http://schemas.microsoft.com/office/drawing/2014/main" id="{F585CD62-07F8-47B4-A579-DD3EECD1F467}"/>
                </a:ext>
              </a:extLst>
            </p:cNvPr>
            <p:cNvCxnSpPr/>
            <p:nvPr/>
          </p:nvCxnSpPr>
          <p:spPr>
            <a:xfrm flipV="1">
              <a:off x="5997890" y="3105150"/>
              <a:ext cx="269000" cy="59609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mc:Choice xmlns:a14="http://schemas.microsoft.com/office/drawing/2010/main" Requires="a14">
            <p:sp>
              <p:nvSpPr>
                <p:cNvPr id="22" name="文字方塊 21">
                  <a:extLst>
                    <a:ext uri="{FF2B5EF4-FFF2-40B4-BE49-F238E27FC236}">
                      <a16:creationId xmlns:a16="http://schemas.microsoft.com/office/drawing/2014/main" id="{099FE0DA-CC0B-4A31-AC49-3B6263EB793E}"/>
                    </a:ext>
                  </a:extLst>
                </p:cNvPr>
                <p:cNvSpPr txBox="1"/>
                <p:nvPr/>
              </p:nvSpPr>
              <p:spPr>
                <a:xfrm>
                  <a:off x="5283502" y="3190049"/>
                  <a:ext cx="1193800" cy="3907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𝑟</m:t>
                        </m:r>
                        <m:r>
                          <a:rPr lang="en-US" altLang="zh-TW" b="0" i="1" smtClean="0">
                            <a:latin typeface="Cambria Math" panose="02040503050406030204" pitchFamily="18" charset="0"/>
                          </a:rPr>
                          <m:t>+</m:t>
                        </m:r>
                        <m:r>
                          <a:rPr lang="en-US" altLang="zh-TW" b="0" i="1" smtClean="0">
                            <a:latin typeface="Cambria Math" panose="02040503050406030204" pitchFamily="18" charset="0"/>
                          </a:rPr>
                          <m:t>𝑛</m:t>
                        </m:r>
                        <m:sSub>
                          <m:sSubPr>
                            <m:ctrlPr>
                              <a:rPr lang="en-US" altLang="zh-TW" b="0" i="1" smtClean="0">
                                <a:latin typeface="Cambria Math" panose="02040503050406030204" pitchFamily="18" charset="0"/>
                              </a:rPr>
                            </m:ctrlPr>
                          </m:sSubPr>
                          <m:e>
                            <m:r>
                              <a:rPr lang="zh-TW" altLang="en-US" b="0" i="1" smtClean="0">
                                <a:latin typeface="Cambria Math" panose="02040503050406030204" pitchFamily="18" charset="0"/>
                              </a:rPr>
                              <m:t>𝜎</m:t>
                            </m:r>
                          </m:e>
                          <m:sub>
                            <m:r>
                              <a:rPr lang="en-US" altLang="zh-TW" b="0" i="1" smtClean="0">
                                <a:latin typeface="Cambria Math" panose="02040503050406030204" pitchFamily="18" charset="0"/>
                              </a:rPr>
                              <m:t>𝑝</m:t>
                            </m:r>
                          </m:sub>
                        </m:sSub>
                      </m:oMath>
                    </m:oMathPara>
                  </a14:m>
                  <a:endParaRPr lang="zh-TW" altLang="en-US" dirty="0"/>
                </a:p>
              </p:txBody>
            </p:sp>
          </mc:Choice>
          <mc:Fallback>
            <p:sp>
              <p:nvSpPr>
                <p:cNvPr id="22" name="文字方塊 21">
                  <a:extLst>
                    <a:ext uri="{FF2B5EF4-FFF2-40B4-BE49-F238E27FC236}">
                      <a16:creationId xmlns:a16="http://schemas.microsoft.com/office/drawing/2014/main" id="{099FE0DA-CC0B-4A31-AC49-3B6263EB793E}"/>
                    </a:ext>
                  </a:extLst>
                </p:cNvPr>
                <p:cNvSpPr txBox="1">
                  <a:spLocks noRot="1" noChangeAspect="1" noMove="1" noResize="1" noEditPoints="1" noAdjustHandles="1" noChangeArrowheads="1" noChangeShapeType="1" noTextEdit="1"/>
                </p:cNvSpPr>
                <p:nvPr/>
              </p:nvSpPr>
              <p:spPr>
                <a:xfrm>
                  <a:off x="5283502" y="3190049"/>
                  <a:ext cx="1193800" cy="390748"/>
                </a:xfrm>
                <a:prstGeom prst="rect">
                  <a:avLst/>
                </a:prstGeom>
                <a:blipFill>
                  <a:blip r:embed="rId5"/>
                  <a:stretch>
                    <a:fillRect b="-4688"/>
                  </a:stretch>
                </a:blipFill>
              </p:spPr>
              <p:txBody>
                <a:bodyPr/>
                <a:lstStyle/>
                <a:p>
                  <a:r>
                    <a:rPr lang="zh-TW" altLang="en-US">
                      <a:noFill/>
                    </a:rPr>
                    <a:t> </a:t>
                  </a:r>
                </a:p>
              </p:txBody>
            </p:sp>
          </mc:Fallback>
        </mc:AlternateContent>
        <p:cxnSp>
          <p:nvCxnSpPr>
            <p:cNvPr id="24" name="直線單箭頭接點 23">
              <a:extLst>
                <a:ext uri="{FF2B5EF4-FFF2-40B4-BE49-F238E27FC236}">
                  <a16:creationId xmlns:a16="http://schemas.microsoft.com/office/drawing/2014/main" id="{BA168543-4A23-4CEA-84A6-5539F7F36055}"/>
                </a:ext>
              </a:extLst>
            </p:cNvPr>
            <p:cNvCxnSpPr/>
            <p:nvPr/>
          </p:nvCxnSpPr>
          <p:spPr>
            <a:xfrm flipV="1">
              <a:off x="5997890" y="3619500"/>
              <a:ext cx="540000" cy="8174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5" name="文字方塊 74">
                  <a:extLst>
                    <a:ext uri="{FF2B5EF4-FFF2-40B4-BE49-F238E27FC236}">
                      <a16:creationId xmlns:a16="http://schemas.microsoft.com/office/drawing/2014/main" id="{091F6514-E6FF-472C-98DE-D513D4049613}"/>
                    </a:ext>
                  </a:extLst>
                </p:cNvPr>
                <p:cNvSpPr txBox="1"/>
                <p:nvPr/>
              </p:nvSpPr>
              <p:spPr>
                <a:xfrm>
                  <a:off x="5701955" y="3511523"/>
                  <a:ext cx="11938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𝑟</m:t>
                        </m:r>
                      </m:oMath>
                    </m:oMathPara>
                  </a14:m>
                  <a:endParaRPr lang="zh-TW" altLang="en-US" dirty="0"/>
                </a:p>
              </p:txBody>
            </p:sp>
          </mc:Choice>
          <mc:Fallback>
            <p:sp>
              <p:nvSpPr>
                <p:cNvPr id="75" name="文字方塊 74">
                  <a:extLst>
                    <a:ext uri="{FF2B5EF4-FFF2-40B4-BE49-F238E27FC236}">
                      <a16:creationId xmlns:a16="http://schemas.microsoft.com/office/drawing/2014/main" id="{091F6514-E6FF-472C-98DE-D513D4049613}"/>
                    </a:ext>
                  </a:extLst>
                </p:cNvPr>
                <p:cNvSpPr txBox="1">
                  <a:spLocks noRot="1" noChangeAspect="1" noMove="1" noResize="1" noEditPoints="1" noAdjustHandles="1" noChangeArrowheads="1" noChangeShapeType="1" noTextEdit="1"/>
                </p:cNvSpPr>
                <p:nvPr/>
              </p:nvSpPr>
              <p:spPr>
                <a:xfrm>
                  <a:off x="5701955" y="3511523"/>
                  <a:ext cx="1193800" cy="369332"/>
                </a:xfrm>
                <a:prstGeom prst="rect">
                  <a:avLst/>
                </a:prstGeom>
                <a:blipFill>
                  <a:blip r:embed="rId6"/>
                  <a:stretch>
                    <a:fillRect/>
                  </a:stretch>
                </a:blipFill>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83" name="文字方塊 82">
                <a:extLst>
                  <a:ext uri="{FF2B5EF4-FFF2-40B4-BE49-F238E27FC236}">
                    <a16:creationId xmlns:a16="http://schemas.microsoft.com/office/drawing/2014/main" id="{B785934D-2F22-4940-86CB-F2E5A83FB529}"/>
                  </a:ext>
                </a:extLst>
              </p:cNvPr>
              <p:cNvSpPr txBox="1"/>
              <p:nvPr/>
            </p:nvSpPr>
            <p:spPr>
              <a:xfrm>
                <a:off x="5522249" y="4399843"/>
                <a:ext cx="348353" cy="37048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𝑉𝑂</m:t>
                      </m:r>
                    </m:oMath>
                  </m:oMathPara>
                </a14:m>
                <a:endParaRPr lang="zh-TW" altLang="en-US" dirty="0"/>
              </a:p>
            </p:txBody>
          </p:sp>
        </mc:Choice>
        <mc:Fallback>
          <p:sp>
            <p:nvSpPr>
              <p:cNvPr id="83" name="文字方塊 82">
                <a:extLst>
                  <a:ext uri="{FF2B5EF4-FFF2-40B4-BE49-F238E27FC236}">
                    <a16:creationId xmlns:a16="http://schemas.microsoft.com/office/drawing/2014/main" id="{B785934D-2F22-4940-86CB-F2E5A83FB529}"/>
                  </a:ext>
                </a:extLst>
              </p:cNvPr>
              <p:cNvSpPr txBox="1">
                <a:spLocks noRot="1" noChangeAspect="1" noMove="1" noResize="1" noEditPoints="1" noAdjustHandles="1" noChangeArrowheads="1" noChangeShapeType="1" noTextEdit="1"/>
              </p:cNvSpPr>
              <p:nvPr/>
            </p:nvSpPr>
            <p:spPr>
              <a:xfrm>
                <a:off x="5522249" y="4399843"/>
                <a:ext cx="348353" cy="370486"/>
              </a:xfrm>
              <a:prstGeom prst="rect">
                <a:avLst/>
              </a:prstGeom>
              <a:blipFill>
                <a:blip r:embed="rId7"/>
                <a:stretch>
                  <a:fillRect r="-36842"/>
                </a:stretch>
              </a:blipFill>
            </p:spPr>
            <p:txBody>
              <a:bodyPr/>
              <a:lstStyle/>
              <a:p>
                <a:r>
                  <a:rPr lang="zh-TW" altLang="en-US">
                    <a:noFill/>
                  </a:rPr>
                  <a:t> </a:t>
                </a:r>
              </a:p>
            </p:txBody>
          </p:sp>
        </mc:Fallback>
      </mc:AlternateContent>
      <p:grpSp>
        <p:nvGrpSpPr>
          <p:cNvPr id="85" name="群組 84">
            <a:extLst>
              <a:ext uri="{FF2B5EF4-FFF2-40B4-BE49-F238E27FC236}">
                <a16:creationId xmlns:a16="http://schemas.microsoft.com/office/drawing/2014/main" id="{293C26A1-FE1A-443B-838F-947E7BA6C13A}"/>
              </a:ext>
            </a:extLst>
          </p:cNvPr>
          <p:cNvGrpSpPr/>
          <p:nvPr/>
        </p:nvGrpSpPr>
        <p:grpSpPr>
          <a:xfrm>
            <a:off x="8551531" y="2476791"/>
            <a:ext cx="2401065" cy="3264520"/>
            <a:chOff x="8559998" y="2289240"/>
            <a:chExt cx="2401065" cy="3264520"/>
          </a:xfrm>
        </p:grpSpPr>
        <p:sp>
          <p:nvSpPr>
            <p:cNvPr id="32" name="局部圓 31">
              <a:extLst>
                <a:ext uri="{FF2B5EF4-FFF2-40B4-BE49-F238E27FC236}">
                  <a16:creationId xmlns:a16="http://schemas.microsoft.com/office/drawing/2014/main" id="{1D13B9F7-939C-49D4-B8A9-3F4FB0D6CF22}"/>
                </a:ext>
              </a:extLst>
            </p:cNvPr>
            <p:cNvSpPr/>
            <p:nvPr/>
          </p:nvSpPr>
          <p:spPr>
            <a:xfrm rot="21126203">
              <a:off x="8643294" y="4632676"/>
              <a:ext cx="928806" cy="921084"/>
            </a:xfrm>
            <a:prstGeom prst="pie">
              <a:avLst>
                <a:gd name="adj1" fmla="val 3243995"/>
                <a:gd name="adj2" fmla="val 11730901"/>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1" name="梯形 40">
              <a:extLst>
                <a:ext uri="{FF2B5EF4-FFF2-40B4-BE49-F238E27FC236}">
                  <a16:creationId xmlns:a16="http://schemas.microsoft.com/office/drawing/2014/main" id="{290C50C4-0C38-4ECB-A9CE-4B10D951F241}"/>
                </a:ext>
              </a:extLst>
            </p:cNvPr>
            <p:cNvSpPr/>
            <p:nvPr/>
          </p:nvSpPr>
          <p:spPr>
            <a:xfrm rot="12394535">
              <a:off x="8559998" y="3699929"/>
              <a:ext cx="1682538" cy="1609851"/>
            </a:xfrm>
            <a:prstGeom prst="trapezoid">
              <a:avLst/>
            </a:prstGeom>
            <a:ln>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等腰三角形 26">
              <a:extLst>
                <a:ext uri="{FF2B5EF4-FFF2-40B4-BE49-F238E27FC236}">
                  <a16:creationId xmlns:a16="http://schemas.microsoft.com/office/drawing/2014/main" id="{730FD3ED-3A69-410F-A72D-794DD76A70B9}"/>
                </a:ext>
              </a:extLst>
            </p:cNvPr>
            <p:cNvSpPr/>
            <p:nvPr/>
          </p:nvSpPr>
          <p:spPr>
            <a:xfrm rot="12396020">
              <a:off x="9073778" y="2437516"/>
              <a:ext cx="1327522" cy="2814076"/>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cxnSp>
          <p:nvCxnSpPr>
            <p:cNvPr id="57" name="直線單箭頭接點 56">
              <a:extLst>
                <a:ext uri="{FF2B5EF4-FFF2-40B4-BE49-F238E27FC236}">
                  <a16:creationId xmlns:a16="http://schemas.microsoft.com/office/drawing/2014/main" id="{A2EBAE60-A70D-4F28-90EE-F325F485275C}"/>
                </a:ext>
              </a:extLst>
            </p:cNvPr>
            <p:cNvCxnSpPr>
              <a:stCxn id="27" idx="0"/>
              <a:endCxn id="27" idx="4"/>
            </p:cNvCxnSpPr>
            <p:nvPr/>
          </p:nvCxnSpPr>
          <p:spPr>
            <a:xfrm flipV="1">
              <a:off x="9107518" y="2289240"/>
              <a:ext cx="666539" cy="2813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直線單箭頭接點 58">
              <a:extLst>
                <a:ext uri="{FF2B5EF4-FFF2-40B4-BE49-F238E27FC236}">
                  <a16:creationId xmlns:a16="http://schemas.microsoft.com/office/drawing/2014/main" id="{B404EEFC-7AEC-4BBD-924F-B84419093A44}"/>
                </a:ext>
              </a:extLst>
            </p:cNvPr>
            <p:cNvCxnSpPr>
              <a:stCxn id="27" idx="0"/>
              <a:endCxn id="27" idx="2"/>
            </p:cNvCxnSpPr>
            <p:nvPr/>
          </p:nvCxnSpPr>
          <p:spPr>
            <a:xfrm flipV="1">
              <a:off x="9107518" y="2883657"/>
              <a:ext cx="1853545" cy="2219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線單箭頭接點 60">
              <a:extLst>
                <a:ext uri="{FF2B5EF4-FFF2-40B4-BE49-F238E27FC236}">
                  <a16:creationId xmlns:a16="http://schemas.microsoft.com/office/drawing/2014/main" id="{260B2DDD-1A24-42CE-97DB-3B5239D5A9C4}"/>
                </a:ext>
              </a:extLst>
            </p:cNvPr>
            <p:cNvCxnSpPr>
              <a:cxnSpLocks/>
            </p:cNvCxnSpPr>
            <p:nvPr/>
          </p:nvCxnSpPr>
          <p:spPr>
            <a:xfrm flipV="1">
              <a:off x="8641556" y="3167063"/>
              <a:ext cx="416719" cy="187166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6" name="直線單箭頭接點 65">
              <a:extLst>
                <a:ext uri="{FF2B5EF4-FFF2-40B4-BE49-F238E27FC236}">
                  <a16:creationId xmlns:a16="http://schemas.microsoft.com/office/drawing/2014/main" id="{888C79F2-7271-4467-97C7-5ED02ABDA03E}"/>
                </a:ext>
              </a:extLst>
            </p:cNvPr>
            <p:cNvCxnSpPr>
              <a:cxnSpLocks/>
            </p:cNvCxnSpPr>
            <p:nvPr/>
          </p:nvCxnSpPr>
          <p:spPr>
            <a:xfrm flipV="1">
              <a:off x="9422606" y="3972215"/>
              <a:ext cx="1259610" cy="146179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1" name="直線單箭頭接點 70">
              <a:extLst>
                <a:ext uri="{FF2B5EF4-FFF2-40B4-BE49-F238E27FC236}">
                  <a16:creationId xmlns:a16="http://schemas.microsoft.com/office/drawing/2014/main" id="{03D0B0E7-4E5A-4A66-8596-80F45C1D61B6}"/>
                </a:ext>
              </a:extLst>
            </p:cNvPr>
            <p:cNvCxnSpPr>
              <a:cxnSpLocks/>
            </p:cNvCxnSpPr>
            <p:nvPr/>
          </p:nvCxnSpPr>
          <p:spPr>
            <a:xfrm flipH="1">
              <a:off x="8907457" y="5102659"/>
              <a:ext cx="200061" cy="39138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74" name="直線單箭頭接點 73">
              <a:extLst>
                <a:ext uri="{FF2B5EF4-FFF2-40B4-BE49-F238E27FC236}">
                  <a16:creationId xmlns:a16="http://schemas.microsoft.com/office/drawing/2014/main" id="{45F44893-2F14-43E1-8C9A-580D60B40561}"/>
                </a:ext>
              </a:extLst>
            </p:cNvPr>
            <p:cNvCxnSpPr>
              <a:cxnSpLocks/>
            </p:cNvCxnSpPr>
            <p:nvPr/>
          </p:nvCxnSpPr>
          <p:spPr>
            <a:xfrm flipH="1" flipV="1">
              <a:off x="8725707" y="4640119"/>
              <a:ext cx="471992" cy="11269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03" name="直線單箭頭接點 102">
              <a:extLst>
                <a:ext uri="{FF2B5EF4-FFF2-40B4-BE49-F238E27FC236}">
                  <a16:creationId xmlns:a16="http://schemas.microsoft.com/office/drawing/2014/main" id="{8E0CAB67-F4DF-4DE0-9CFF-44D5E0AC6F8A}"/>
                </a:ext>
              </a:extLst>
            </p:cNvPr>
            <p:cNvCxnSpPr>
              <a:cxnSpLocks/>
            </p:cNvCxnSpPr>
            <p:nvPr/>
          </p:nvCxnSpPr>
          <p:spPr>
            <a:xfrm flipH="1" flipV="1">
              <a:off x="8921864" y="3760856"/>
              <a:ext cx="471992" cy="11269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79" name="直線單箭頭接點 78">
              <a:extLst>
                <a:ext uri="{FF2B5EF4-FFF2-40B4-BE49-F238E27FC236}">
                  <a16:creationId xmlns:a16="http://schemas.microsoft.com/office/drawing/2014/main" id="{C283F1B8-74BF-40C5-B5CD-96E6B8F5FCD6}"/>
                </a:ext>
              </a:extLst>
            </p:cNvPr>
            <p:cNvCxnSpPr>
              <a:cxnSpLocks/>
            </p:cNvCxnSpPr>
            <p:nvPr/>
          </p:nvCxnSpPr>
          <p:spPr>
            <a:xfrm>
              <a:off x="9328096" y="4827732"/>
              <a:ext cx="323683" cy="292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08" name="直線單箭頭接點 107">
              <a:extLst>
                <a:ext uri="{FF2B5EF4-FFF2-40B4-BE49-F238E27FC236}">
                  <a16:creationId xmlns:a16="http://schemas.microsoft.com/office/drawing/2014/main" id="{B6EDD5FD-394C-4B52-B02A-DCB2EA93544E}"/>
                </a:ext>
              </a:extLst>
            </p:cNvPr>
            <p:cNvCxnSpPr>
              <a:cxnSpLocks/>
            </p:cNvCxnSpPr>
            <p:nvPr/>
          </p:nvCxnSpPr>
          <p:spPr>
            <a:xfrm>
              <a:off x="9960994" y="4124480"/>
              <a:ext cx="323683" cy="292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mc:Choice xmlns:a14="http://schemas.microsoft.com/office/drawing/2010/main" Requires="a14">
            <p:sp>
              <p:nvSpPr>
                <p:cNvPr id="82" name="文字方塊 81">
                  <a:extLst>
                    <a:ext uri="{FF2B5EF4-FFF2-40B4-BE49-F238E27FC236}">
                      <a16:creationId xmlns:a16="http://schemas.microsoft.com/office/drawing/2014/main" id="{78A832EC-2B2A-4493-9BAA-C76CE3587FEE}"/>
                    </a:ext>
                  </a:extLst>
                </p:cNvPr>
                <p:cNvSpPr txBox="1"/>
                <p:nvPr/>
              </p:nvSpPr>
              <p:spPr>
                <a:xfrm>
                  <a:off x="8647924" y="4923909"/>
                  <a:ext cx="259533" cy="37048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𝑛</m:t>
                            </m:r>
                            <m:r>
                              <a:rPr lang="zh-TW" altLang="en-US" i="1" smtClean="0">
                                <a:latin typeface="Cambria Math" panose="02040503050406030204" pitchFamily="18" charset="0"/>
                              </a:rPr>
                              <m:t>𝜎</m:t>
                            </m:r>
                          </m:e>
                          <m:sub>
                            <m:r>
                              <a:rPr lang="en-US" altLang="zh-TW" b="0" i="1" smtClean="0">
                                <a:latin typeface="Cambria Math" panose="02040503050406030204" pitchFamily="18" charset="0"/>
                              </a:rPr>
                              <m:t>𝑣</m:t>
                            </m:r>
                          </m:sub>
                        </m:sSub>
                      </m:oMath>
                    </m:oMathPara>
                  </a14:m>
                  <a:endParaRPr lang="zh-TW" altLang="en-US" dirty="0"/>
                </a:p>
              </p:txBody>
            </p:sp>
          </mc:Choice>
          <mc:Fallback>
            <p:sp>
              <p:nvSpPr>
                <p:cNvPr id="82" name="文字方塊 81">
                  <a:extLst>
                    <a:ext uri="{FF2B5EF4-FFF2-40B4-BE49-F238E27FC236}">
                      <a16:creationId xmlns:a16="http://schemas.microsoft.com/office/drawing/2014/main" id="{78A832EC-2B2A-4493-9BAA-C76CE3587FEE}"/>
                    </a:ext>
                  </a:extLst>
                </p:cNvPr>
                <p:cNvSpPr txBox="1">
                  <a:spLocks noRot="1" noChangeAspect="1" noMove="1" noResize="1" noEditPoints="1" noAdjustHandles="1" noChangeArrowheads="1" noChangeShapeType="1" noTextEdit="1"/>
                </p:cNvSpPr>
                <p:nvPr/>
              </p:nvSpPr>
              <p:spPr>
                <a:xfrm>
                  <a:off x="8647924" y="4923909"/>
                  <a:ext cx="259533" cy="370486"/>
                </a:xfrm>
                <a:prstGeom prst="rect">
                  <a:avLst/>
                </a:prstGeom>
                <a:blipFill>
                  <a:blip r:embed="rId8"/>
                  <a:stretch>
                    <a:fillRect r="-860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4" name="文字方塊 83">
                  <a:extLst>
                    <a:ext uri="{FF2B5EF4-FFF2-40B4-BE49-F238E27FC236}">
                      <a16:creationId xmlns:a16="http://schemas.microsoft.com/office/drawing/2014/main" id="{5FBD90C9-C1A0-4E7A-B5F1-AF32C6CCE8E7}"/>
                    </a:ext>
                  </a:extLst>
                </p:cNvPr>
                <p:cNvSpPr txBox="1"/>
                <p:nvPr/>
              </p:nvSpPr>
              <p:spPr>
                <a:xfrm>
                  <a:off x="9641927" y="3336480"/>
                  <a:ext cx="258273" cy="37048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𝑉𝑂</m:t>
                        </m:r>
                      </m:oMath>
                    </m:oMathPara>
                  </a14:m>
                  <a:endParaRPr lang="zh-TW" altLang="en-US" dirty="0"/>
                </a:p>
              </p:txBody>
            </p:sp>
          </mc:Choice>
          <mc:Fallback>
            <p:sp>
              <p:nvSpPr>
                <p:cNvPr id="84" name="文字方塊 83">
                  <a:extLst>
                    <a:ext uri="{FF2B5EF4-FFF2-40B4-BE49-F238E27FC236}">
                      <a16:creationId xmlns:a16="http://schemas.microsoft.com/office/drawing/2014/main" id="{5FBD90C9-C1A0-4E7A-B5F1-AF32C6CCE8E7}"/>
                    </a:ext>
                  </a:extLst>
                </p:cNvPr>
                <p:cNvSpPr txBox="1">
                  <a:spLocks noRot="1" noChangeAspect="1" noMove="1" noResize="1" noEditPoints="1" noAdjustHandles="1" noChangeArrowheads="1" noChangeShapeType="1" noTextEdit="1"/>
                </p:cNvSpPr>
                <p:nvPr/>
              </p:nvSpPr>
              <p:spPr>
                <a:xfrm>
                  <a:off x="9641927" y="3336480"/>
                  <a:ext cx="258273" cy="370486"/>
                </a:xfrm>
                <a:prstGeom prst="rect">
                  <a:avLst/>
                </a:prstGeom>
                <a:blipFill>
                  <a:blip r:embed="rId9"/>
                  <a:stretch>
                    <a:fillRect r="-83721"/>
                  </a:stretch>
                </a:blipFill>
              </p:spPr>
              <p:txBody>
                <a:bodyPr/>
                <a:lstStyle/>
                <a:p>
                  <a:r>
                    <a:rPr lang="zh-TW" altLang="en-US">
                      <a:noFill/>
                    </a:rPr>
                    <a:t> </a:t>
                  </a:r>
                </a:p>
              </p:txBody>
            </p:sp>
          </mc:Fallback>
        </mc:AlternateContent>
      </p:grpSp>
      <p:sp>
        <p:nvSpPr>
          <p:cNvPr id="113" name="矩形: 圓角 112">
            <a:extLst>
              <a:ext uri="{FF2B5EF4-FFF2-40B4-BE49-F238E27FC236}">
                <a16:creationId xmlns:a16="http://schemas.microsoft.com/office/drawing/2014/main" id="{7354FE58-BECB-45C9-A1E5-96F93FB56C7A}"/>
              </a:ext>
            </a:extLst>
          </p:cNvPr>
          <p:cNvSpPr/>
          <p:nvPr/>
        </p:nvSpPr>
        <p:spPr>
          <a:xfrm>
            <a:off x="9011011" y="1367953"/>
            <a:ext cx="2065866" cy="7036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Inaccuracy of velocity</a:t>
            </a:r>
            <a:endParaRPr lang="zh-TW" altLang="en-US" sz="2400" dirty="0"/>
          </a:p>
        </p:txBody>
      </p:sp>
      <p:sp>
        <p:nvSpPr>
          <p:cNvPr id="86" name="橢圓 85">
            <a:extLst>
              <a:ext uri="{FF2B5EF4-FFF2-40B4-BE49-F238E27FC236}">
                <a16:creationId xmlns:a16="http://schemas.microsoft.com/office/drawing/2014/main" id="{7053A5D7-9969-4A66-A23D-01E6AF51E749}"/>
              </a:ext>
            </a:extLst>
          </p:cNvPr>
          <p:cNvSpPr/>
          <p:nvPr/>
        </p:nvSpPr>
        <p:spPr>
          <a:xfrm>
            <a:off x="1162652" y="2030740"/>
            <a:ext cx="360000" cy="360000"/>
          </a:xfrm>
          <a:prstGeom prst="ellipse">
            <a:avLst/>
          </a:prstGeom>
          <a:solidFill>
            <a:schemeClr val="bg1"/>
          </a:solidFill>
          <a:ln w="19050">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accent5"/>
                </a:solidFill>
              </a:rPr>
              <a:t>1</a:t>
            </a:r>
            <a:endParaRPr lang="zh-TW" altLang="en-US" dirty="0">
              <a:solidFill>
                <a:schemeClr val="accent5"/>
              </a:solidFill>
            </a:endParaRPr>
          </a:p>
        </p:txBody>
      </p:sp>
      <p:sp>
        <p:nvSpPr>
          <p:cNvPr id="115" name="橢圓 114">
            <a:extLst>
              <a:ext uri="{FF2B5EF4-FFF2-40B4-BE49-F238E27FC236}">
                <a16:creationId xmlns:a16="http://schemas.microsoft.com/office/drawing/2014/main" id="{0662D17C-8166-4831-B236-46B8E0E11220}"/>
              </a:ext>
            </a:extLst>
          </p:cNvPr>
          <p:cNvSpPr/>
          <p:nvPr/>
        </p:nvSpPr>
        <p:spPr>
          <a:xfrm>
            <a:off x="4970514" y="2030740"/>
            <a:ext cx="360000" cy="360000"/>
          </a:xfrm>
          <a:prstGeom prst="ellipse">
            <a:avLst/>
          </a:prstGeom>
          <a:solidFill>
            <a:schemeClr val="bg1"/>
          </a:solidFill>
          <a:ln w="19050">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accent5"/>
                </a:solidFill>
              </a:rPr>
              <a:t>2</a:t>
            </a:r>
            <a:endParaRPr lang="zh-TW" altLang="en-US" dirty="0">
              <a:solidFill>
                <a:schemeClr val="accent5"/>
              </a:solidFill>
            </a:endParaRPr>
          </a:p>
        </p:txBody>
      </p:sp>
      <p:sp>
        <p:nvSpPr>
          <p:cNvPr id="116" name="橢圓 115">
            <a:extLst>
              <a:ext uri="{FF2B5EF4-FFF2-40B4-BE49-F238E27FC236}">
                <a16:creationId xmlns:a16="http://schemas.microsoft.com/office/drawing/2014/main" id="{AC5EF434-BAF8-4C9F-BAAC-0FFA52DFE03F}"/>
              </a:ext>
            </a:extLst>
          </p:cNvPr>
          <p:cNvSpPr/>
          <p:nvPr/>
        </p:nvSpPr>
        <p:spPr>
          <a:xfrm>
            <a:off x="8575958" y="2035639"/>
            <a:ext cx="360000" cy="360000"/>
          </a:xfrm>
          <a:prstGeom prst="ellipse">
            <a:avLst/>
          </a:prstGeom>
          <a:solidFill>
            <a:schemeClr val="bg1"/>
          </a:solidFill>
          <a:ln w="19050">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accent5"/>
                </a:solidFill>
              </a:rPr>
              <a:t>3</a:t>
            </a:r>
            <a:endParaRPr lang="zh-TW" altLang="en-US" dirty="0">
              <a:solidFill>
                <a:schemeClr val="accent5"/>
              </a:solidFill>
            </a:endParaRPr>
          </a:p>
        </p:txBody>
      </p:sp>
      <p:cxnSp>
        <p:nvCxnSpPr>
          <p:cNvPr id="117" name="直線接點 116">
            <a:extLst>
              <a:ext uri="{FF2B5EF4-FFF2-40B4-BE49-F238E27FC236}">
                <a16:creationId xmlns:a16="http://schemas.microsoft.com/office/drawing/2014/main" id="{8EF5FC96-E1B0-4178-B51E-0A50088A3C39}"/>
              </a:ext>
            </a:extLst>
          </p:cNvPr>
          <p:cNvCxnSpPr>
            <a:cxnSpLocks/>
          </p:cNvCxnSpPr>
          <p:nvPr/>
        </p:nvCxnSpPr>
        <p:spPr>
          <a:xfrm>
            <a:off x="7983940" y="1503398"/>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8" name="直線接點 117">
            <a:extLst>
              <a:ext uri="{FF2B5EF4-FFF2-40B4-BE49-F238E27FC236}">
                <a16:creationId xmlns:a16="http://schemas.microsoft.com/office/drawing/2014/main" id="{31021D61-2379-4F17-8572-0202F11936CD}"/>
              </a:ext>
            </a:extLst>
          </p:cNvPr>
          <p:cNvCxnSpPr>
            <a:cxnSpLocks/>
          </p:cNvCxnSpPr>
          <p:nvPr/>
        </p:nvCxnSpPr>
        <p:spPr>
          <a:xfrm>
            <a:off x="4528870" y="1563426"/>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F18A327F-B18D-4D09-B688-57E56ACDE1AC}"/>
              </a:ext>
            </a:extLst>
          </p:cNvPr>
          <p:cNvCxnSpPr/>
          <p:nvPr/>
        </p:nvCxnSpPr>
        <p:spPr>
          <a:xfrm>
            <a:off x="6289288" y="4604031"/>
            <a:ext cx="137888" cy="33633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89" name="文字方塊 88">
                <a:extLst>
                  <a:ext uri="{FF2B5EF4-FFF2-40B4-BE49-F238E27FC236}">
                    <a16:creationId xmlns:a16="http://schemas.microsoft.com/office/drawing/2014/main" id="{74B264D0-52F5-4933-8137-067FFF250C5B}"/>
                  </a:ext>
                </a:extLst>
              </p:cNvPr>
              <p:cNvSpPr txBox="1"/>
              <p:nvPr/>
            </p:nvSpPr>
            <p:spPr>
              <a:xfrm>
                <a:off x="5935249" y="4869875"/>
                <a:ext cx="1705272" cy="369332"/>
              </a:xfrm>
              <a:prstGeom prst="rect">
                <a:avLst/>
              </a:prstGeom>
              <a:noFill/>
            </p:spPr>
            <p:txBody>
              <a:bodyPr wrap="square" rtlCol="0">
                <a:spAutoFit/>
              </a:bodyPr>
              <a:lstStyle/>
              <a:p>
                <a:r>
                  <a:rPr lang="en-US" altLang="zh-TW" dirty="0"/>
                  <a:t>Expanded </a:t>
                </a:r>
                <a14:m>
                  <m:oMath xmlns:m="http://schemas.openxmlformats.org/officeDocument/2006/math">
                    <m:r>
                      <a:rPr lang="en-US" altLang="zh-TW" b="0" i="1" smtClean="0">
                        <a:latin typeface="Cambria Math" panose="02040503050406030204" pitchFamily="18" charset="0"/>
                      </a:rPr>
                      <m:t>𝑉𝑂</m:t>
                    </m:r>
                  </m:oMath>
                </a14:m>
                <a:endParaRPr lang="zh-TW" altLang="en-US" dirty="0"/>
              </a:p>
            </p:txBody>
          </p:sp>
        </mc:Choice>
        <mc:Fallback>
          <p:sp>
            <p:nvSpPr>
              <p:cNvPr id="89" name="文字方塊 88">
                <a:extLst>
                  <a:ext uri="{FF2B5EF4-FFF2-40B4-BE49-F238E27FC236}">
                    <a16:creationId xmlns:a16="http://schemas.microsoft.com/office/drawing/2014/main" id="{74B264D0-52F5-4933-8137-067FFF250C5B}"/>
                  </a:ext>
                </a:extLst>
              </p:cNvPr>
              <p:cNvSpPr txBox="1">
                <a:spLocks noRot="1" noChangeAspect="1" noMove="1" noResize="1" noEditPoints="1" noAdjustHandles="1" noChangeArrowheads="1" noChangeShapeType="1" noTextEdit="1"/>
              </p:cNvSpPr>
              <p:nvPr/>
            </p:nvSpPr>
            <p:spPr>
              <a:xfrm>
                <a:off x="5935249" y="4869875"/>
                <a:ext cx="1705272" cy="369332"/>
              </a:xfrm>
              <a:prstGeom prst="rect">
                <a:avLst/>
              </a:prstGeom>
              <a:blipFill>
                <a:blip r:embed="rId10"/>
                <a:stretch>
                  <a:fillRect l="-3226" t="-10000" b="-26667"/>
                </a:stretch>
              </a:blipFill>
            </p:spPr>
            <p:txBody>
              <a:bodyPr/>
              <a:lstStyle/>
              <a:p>
                <a:r>
                  <a:rPr lang="zh-TW" altLang="en-US">
                    <a:noFill/>
                  </a:rPr>
                  <a:t> </a:t>
                </a:r>
              </a:p>
            </p:txBody>
          </p:sp>
        </mc:Fallback>
      </mc:AlternateContent>
      <p:cxnSp>
        <p:nvCxnSpPr>
          <p:cNvPr id="122" name="直線接點 121">
            <a:extLst>
              <a:ext uri="{FF2B5EF4-FFF2-40B4-BE49-F238E27FC236}">
                <a16:creationId xmlns:a16="http://schemas.microsoft.com/office/drawing/2014/main" id="{3656D621-A3F7-4930-A261-BE9010328DC8}"/>
              </a:ext>
            </a:extLst>
          </p:cNvPr>
          <p:cNvCxnSpPr/>
          <p:nvPr/>
        </p:nvCxnSpPr>
        <p:spPr>
          <a:xfrm>
            <a:off x="9893726" y="5060218"/>
            <a:ext cx="137888" cy="33633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23" name="文字方塊 122">
                <a:extLst>
                  <a:ext uri="{FF2B5EF4-FFF2-40B4-BE49-F238E27FC236}">
                    <a16:creationId xmlns:a16="http://schemas.microsoft.com/office/drawing/2014/main" id="{AC728061-89B3-4909-A42D-33E6ABE1FE05}"/>
                  </a:ext>
                </a:extLst>
              </p:cNvPr>
              <p:cNvSpPr txBox="1"/>
              <p:nvPr/>
            </p:nvSpPr>
            <p:spPr>
              <a:xfrm>
                <a:off x="9539687" y="5326062"/>
                <a:ext cx="1705272" cy="369332"/>
              </a:xfrm>
              <a:prstGeom prst="rect">
                <a:avLst/>
              </a:prstGeom>
              <a:noFill/>
            </p:spPr>
            <p:txBody>
              <a:bodyPr wrap="square" rtlCol="0">
                <a:spAutoFit/>
              </a:bodyPr>
              <a:lstStyle/>
              <a:p>
                <a:r>
                  <a:rPr lang="en-US" altLang="zh-TW" dirty="0"/>
                  <a:t>Expanded </a:t>
                </a:r>
                <a14:m>
                  <m:oMath xmlns:m="http://schemas.openxmlformats.org/officeDocument/2006/math">
                    <m:r>
                      <a:rPr lang="en-US" altLang="zh-TW" b="0" i="1" smtClean="0">
                        <a:latin typeface="Cambria Math" panose="02040503050406030204" pitchFamily="18" charset="0"/>
                      </a:rPr>
                      <m:t>𝑉𝑂</m:t>
                    </m:r>
                  </m:oMath>
                </a14:m>
                <a:endParaRPr lang="zh-TW" altLang="en-US" dirty="0"/>
              </a:p>
            </p:txBody>
          </p:sp>
        </mc:Choice>
        <mc:Fallback>
          <p:sp>
            <p:nvSpPr>
              <p:cNvPr id="123" name="文字方塊 122">
                <a:extLst>
                  <a:ext uri="{FF2B5EF4-FFF2-40B4-BE49-F238E27FC236}">
                    <a16:creationId xmlns:a16="http://schemas.microsoft.com/office/drawing/2014/main" id="{AC728061-89B3-4909-A42D-33E6ABE1FE05}"/>
                  </a:ext>
                </a:extLst>
              </p:cNvPr>
              <p:cNvSpPr txBox="1">
                <a:spLocks noRot="1" noChangeAspect="1" noMove="1" noResize="1" noEditPoints="1" noAdjustHandles="1" noChangeArrowheads="1" noChangeShapeType="1" noTextEdit="1"/>
              </p:cNvSpPr>
              <p:nvPr/>
            </p:nvSpPr>
            <p:spPr>
              <a:xfrm>
                <a:off x="9539687" y="5326062"/>
                <a:ext cx="1705272" cy="369332"/>
              </a:xfrm>
              <a:prstGeom prst="rect">
                <a:avLst/>
              </a:prstGeom>
              <a:blipFill>
                <a:blip r:embed="rId11"/>
                <a:stretch>
                  <a:fillRect l="-3214" t="-10000" b="-26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385027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1" y="188427"/>
            <a:ext cx="11375729" cy="1325563"/>
          </a:xfrm>
        </p:spPr>
        <p:txBody>
          <a:bodyPr/>
          <a:lstStyle/>
          <a:p>
            <a:r>
              <a:rPr lang="en-US" altLang="zh-TW" dirty="0"/>
              <a:t>Concept of MPC</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9</a:t>
            </a:fld>
            <a:endParaRPr lang="zh-TW" altLang="en-US" sz="3200" dirty="0">
              <a:solidFill>
                <a:srgbClr val="663300"/>
              </a:solidFill>
            </a:endParaRPr>
          </a:p>
        </p:txBody>
      </p:sp>
      <p:grpSp>
        <p:nvGrpSpPr>
          <p:cNvPr id="19" name="群組 18">
            <a:extLst>
              <a:ext uri="{FF2B5EF4-FFF2-40B4-BE49-F238E27FC236}">
                <a16:creationId xmlns:a16="http://schemas.microsoft.com/office/drawing/2014/main" id="{A8E7343A-8BDB-43B9-A1FB-7446EC478846}"/>
              </a:ext>
            </a:extLst>
          </p:cNvPr>
          <p:cNvGrpSpPr/>
          <p:nvPr/>
        </p:nvGrpSpPr>
        <p:grpSpPr>
          <a:xfrm>
            <a:off x="1020029" y="2206036"/>
            <a:ext cx="4669972" cy="976101"/>
            <a:chOff x="3488377" y="1724890"/>
            <a:chExt cx="4669972" cy="976101"/>
          </a:xfrm>
        </p:grpSpPr>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A3EFA9E2-BB52-4D91-AA22-6C9BDA2C4059}"/>
                    </a:ext>
                  </a:extLst>
                </p:cNvPr>
                <p:cNvSpPr txBox="1"/>
                <p:nvPr/>
              </p:nvSpPr>
              <p:spPr>
                <a:xfrm>
                  <a:off x="3488377" y="1724890"/>
                  <a:ext cx="1359603" cy="97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1"/>
                                      <m:mcJc m:val="center"/>
                                    </m:mcPr>
                                  </m:mc>
                                </m:mcs>
                                <m:ctrlPr>
                                  <a:rPr lang="en-US" altLang="zh-TW" sz="2400" i="1" smtClean="0">
                                    <a:latin typeface="Cambria Math" panose="02040503050406030204" pitchFamily="18" charset="0"/>
                                  </a:rPr>
                                </m:ctrlPr>
                              </m:mPr>
                              <m:mr>
                                <m:e>
                                  <m:r>
                                    <m:rPr>
                                      <m:brk m:alnAt="7"/>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𝑛𝑝𝑢𝑡</m:t>
                                  </m:r>
                                  <m:sSub>
                                    <m:sSubPr>
                                      <m:ctrlPr>
                                        <a:rPr lang="en-US" altLang="zh-TW" sz="2400" b="0" i="1" smtClean="0">
                                          <a:latin typeface="Cambria Math" panose="02040503050406030204" pitchFamily="18" charset="0"/>
                                        </a:rPr>
                                      </m:ctrlPr>
                                    </m:sSubPr>
                                    <m:e>
                                      <m:r>
                                        <m:rPr>
                                          <m:brk m:alnAt="7"/>
                                        </m:rPr>
                                        <a:rPr lang="en-US" altLang="zh-TW" sz="2400" b="0" i="1" smtClean="0">
                                          <a:latin typeface="Cambria Math" panose="02040503050406030204" pitchFamily="18" charset="0"/>
                                        </a:rPr>
                                        <m:t>𝑠</m:t>
                                      </m:r>
                                    </m:e>
                                    <m:sub>
                                      <m:r>
                                        <m:rPr>
                                          <m:brk m:alnAt="7"/>
                                        </m:rPr>
                                        <a:rPr lang="en-US" altLang="zh-TW" sz="2400" b="0" i="1" smtClean="0">
                                          <a:latin typeface="Cambria Math" panose="02040503050406030204" pitchFamily="18" charset="0"/>
                                        </a:rPr>
                                        <m:t>1</m:t>
                                      </m:r>
                                    </m:sub>
                                  </m:sSub>
                                </m:e>
                              </m:mr>
                              <m:mr>
                                <m:e>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e>
                              </m:mr>
                              <m:mr>
                                <m:e>
                                  <m:r>
                                    <a:rPr lang="en-US" altLang="zh-TW" sz="2400" i="1" smtClean="0">
                                      <a:latin typeface="Cambria Math" panose="02040503050406030204" pitchFamily="18" charset="0"/>
                                      <a:ea typeface="Cambria Math" panose="02040503050406030204" pitchFamily="18" charset="0"/>
                                    </a:rPr>
                                    <m:t>⋮</m:t>
                                  </m:r>
                                </m:e>
                              </m:mr>
                            </m:m>
                          </m:e>
                        </m:d>
                      </m:oMath>
                    </m:oMathPara>
                  </a14:m>
                  <a:endParaRPr lang="zh-TW" altLang="en-US" sz="2400" dirty="0"/>
                </a:p>
              </p:txBody>
            </p:sp>
          </mc:Choice>
          <mc:Fallback xmlns="">
            <p:sp>
              <p:nvSpPr>
                <p:cNvPr id="3" name="文字方塊 2">
                  <a:extLst>
                    <a:ext uri="{FF2B5EF4-FFF2-40B4-BE49-F238E27FC236}">
                      <a16:creationId xmlns:a16="http://schemas.microsoft.com/office/drawing/2014/main" id="{A3EFA9E2-BB52-4D91-AA22-6C9BDA2C4059}"/>
                    </a:ext>
                  </a:extLst>
                </p:cNvPr>
                <p:cNvSpPr txBox="1">
                  <a:spLocks noRot="1" noChangeAspect="1" noMove="1" noResize="1" noEditPoints="1" noAdjustHandles="1" noChangeArrowheads="1" noChangeShapeType="1" noTextEdit="1"/>
                </p:cNvSpPr>
                <p:nvPr/>
              </p:nvSpPr>
              <p:spPr>
                <a:xfrm>
                  <a:off x="3488377" y="1724890"/>
                  <a:ext cx="1359603" cy="976101"/>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455941E-DBB1-439B-9C2C-2BFB455DFE13}"/>
                    </a:ext>
                  </a:extLst>
                </p:cNvPr>
                <p:cNvSpPr txBox="1"/>
                <p:nvPr/>
              </p:nvSpPr>
              <p:spPr>
                <a:xfrm>
                  <a:off x="6976615" y="1733994"/>
                  <a:ext cx="1181734" cy="957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1"/>
                                      <m:mcJc m:val="center"/>
                                    </m:mcPr>
                                  </m:mc>
                                </m:mcs>
                                <m:ctrlPr>
                                  <a:rPr lang="en-US" altLang="zh-TW" sz="2400" i="1" smtClean="0">
                                    <a:latin typeface="Cambria Math" panose="02040503050406030204" pitchFamily="18" charset="0"/>
                                  </a:rPr>
                                </m:ctrlPr>
                              </m:mPr>
                              <m:mr>
                                <m:e>
                                  <m:r>
                                    <m:rPr>
                                      <m:brk m:alnAt="7"/>
                                    </m:rP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𝑡𝑎𝑡</m:t>
                                  </m:r>
                                  <m:sSub>
                                    <m:sSubPr>
                                      <m:ctrlPr>
                                        <a:rPr lang="en-US" altLang="zh-TW" sz="2400" b="0" i="1" smtClean="0">
                                          <a:latin typeface="Cambria Math" panose="02040503050406030204" pitchFamily="18" charset="0"/>
                                        </a:rPr>
                                      </m:ctrlPr>
                                    </m:sSubPr>
                                    <m:e>
                                      <m:r>
                                        <m:rPr>
                                          <m:brk m:alnAt="7"/>
                                        </m:rPr>
                                        <a:rPr lang="en-US" altLang="zh-TW" sz="2400" b="0" i="1" smtClean="0">
                                          <a:latin typeface="Cambria Math" panose="02040503050406030204" pitchFamily="18" charset="0"/>
                                        </a:rPr>
                                        <m:t>𝑒</m:t>
                                      </m:r>
                                    </m:e>
                                    <m:sub>
                                      <m:r>
                                        <m:rPr>
                                          <m:brk m:alnAt="7"/>
                                        </m:rPr>
                                        <a:rPr lang="en-US" altLang="zh-TW" sz="2400" b="0" i="1" smtClean="0">
                                          <a:latin typeface="Cambria Math" panose="02040503050406030204" pitchFamily="18" charset="0"/>
                                        </a:rPr>
                                        <m:t>1</m:t>
                                      </m:r>
                                    </m:sub>
                                  </m:sSub>
                                </m:e>
                              </m:mr>
                              <m:mr>
                                <m:e>
                                  <m:r>
                                    <a:rPr lang="en-US" altLang="zh-TW" sz="2400" b="0" i="1" smtClean="0">
                                      <a:latin typeface="Cambria Math" panose="02040503050406030204" pitchFamily="18" charset="0"/>
                                    </a:rPr>
                                    <m:t>𝑠𝑡𝑎𝑡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𝑒</m:t>
                                      </m:r>
                                    </m:e>
                                    <m:sub>
                                      <m:r>
                                        <a:rPr lang="en-US" altLang="zh-TW" sz="2400" b="0" i="1" smtClean="0">
                                          <a:latin typeface="Cambria Math" panose="02040503050406030204" pitchFamily="18" charset="0"/>
                                        </a:rPr>
                                        <m:t>2</m:t>
                                      </m:r>
                                    </m:sub>
                                  </m:sSub>
                                </m:e>
                              </m:mr>
                              <m:mr>
                                <m:e>
                                  <m:r>
                                    <a:rPr lang="en-US" altLang="zh-TW" sz="2400" i="1" smtClean="0">
                                      <a:latin typeface="Cambria Math" panose="02040503050406030204" pitchFamily="18" charset="0"/>
                                      <a:ea typeface="Cambria Math" panose="02040503050406030204" pitchFamily="18" charset="0"/>
                                    </a:rPr>
                                    <m:t>⋮</m:t>
                                  </m:r>
                                </m:e>
                              </m:mr>
                            </m:m>
                          </m:e>
                        </m:d>
                      </m:oMath>
                    </m:oMathPara>
                  </a14:m>
                  <a:endParaRPr lang="zh-TW" altLang="en-US" sz="2400" dirty="0"/>
                </a:p>
              </p:txBody>
            </p:sp>
          </mc:Choice>
          <mc:Fallback xmlns="">
            <p:sp>
              <p:nvSpPr>
                <p:cNvPr id="14" name="文字方塊 13">
                  <a:extLst>
                    <a:ext uri="{FF2B5EF4-FFF2-40B4-BE49-F238E27FC236}">
                      <a16:creationId xmlns:a16="http://schemas.microsoft.com/office/drawing/2014/main" id="{F455941E-DBB1-439B-9C2C-2BFB455DFE13}"/>
                    </a:ext>
                  </a:extLst>
                </p:cNvPr>
                <p:cNvSpPr txBox="1">
                  <a:spLocks noRot="1" noChangeAspect="1" noMove="1" noResize="1" noEditPoints="1" noAdjustHandles="1" noChangeArrowheads="1" noChangeShapeType="1" noTextEdit="1"/>
                </p:cNvSpPr>
                <p:nvPr/>
              </p:nvSpPr>
              <p:spPr>
                <a:xfrm>
                  <a:off x="6976615" y="1733994"/>
                  <a:ext cx="1181734" cy="957891"/>
                </a:xfrm>
                <a:prstGeom prst="rect">
                  <a:avLst/>
                </a:prstGeom>
                <a:blipFill>
                  <a:blip r:embed="rId4"/>
                  <a:stretch>
                    <a:fillRect/>
                  </a:stretch>
                </a:blipFill>
              </p:spPr>
              <p:txBody>
                <a:bodyPr/>
                <a:lstStyle/>
                <a:p>
                  <a:r>
                    <a:rPr lang="zh-TW" altLang="en-US">
                      <a:noFill/>
                    </a:rPr>
                    <a:t> </a:t>
                  </a:r>
                </a:p>
              </p:txBody>
            </p:sp>
          </mc:Fallback>
        </mc:AlternateContent>
        <p:sp>
          <p:nvSpPr>
            <p:cNvPr id="8" name="矩形 7">
              <a:extLst>
                <a:ext uri="{FF2B5EF4-FFF2-40B4-BE49-F238E27FC236}">
                  <a16:creationId xmlns:a16="http://schemas.microsoft.com/office/drawing/2014/main" id="{1000D394-4811-45A9-A2D2-9AD08C7E3F90}"/>
                </a:ext>
              </a:extLst>
            </p:cNvPr>
            <p:cNvSpPr/>
            <p:nvPr/>
          </p:nvSpPr>
          <p:spPr>
            <a:xfrm>
              <a:off x="5164152" y="1848048"/>
              <a:ext cx="1496291" cy="729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Math Model</a:t>
              </a:r>
              <a:endParaRPr lang="zh-TW" altLang="en-US" sz="2400" dirty="0"/>
            </a:p>
          </p:txBody>
        </p:sp>
        <p:cxnSp>
          <p:nvCxnSpPr>
            <p:cNvPr id="11" name="直線單箭頭接點 10">
              <a:extLst>
                <a:ext uri="{FF2B5EF4-FFF2-40B4-BE49-F238E27FC236}">
                  <a16:creationId xmlns:a16="http://schemas.microsoft.com/office/drawing/2014/main" id="{70E296BB-2B6D-4C05-B1A4-C9E58C4FA555}"/>
                </a:ext>
              </a:extLst>
            </p:cNvPr>
            <p:cNvCxnSpPr>
              <a:cxnSpLocks/>
              <a:stCxn id="3" idx="3"/>
              <a:endCxn id="8" idx="1"/>
            </p:cNvCxnSpPr>
            <p:nvPr/>
          </p:nvCxnSpPr>
          <p:spPr>
            <a:xfrm flipV="1">
              <a:off x="4847980" y="2212940"/>
              <a:ext cx="316172" cy="1"/>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931FFF8-74D3-4503-BEE6-77EDA2F074AD}"/>
                </a:ext>
              </a:extLst>
            </p:cNvPr>
            <p:cNvCxnSpPr>
              <a:cxnSpLocks/>
              <a:stCxn id="8" idx="3"/>
              <a:endCxn id="14" idx="1"/>
            </p:cNvCxnSpPr>
            <p:nvPr/>
          </p:nvCxnSpPr>
          <p:spPr>
            <a:xfrm>
              <a:off x="6660443" y="2212940"/>
              <a:ext cx="316172" cy="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E7F648C5-AE24-42BD-B08D-0206DC70AF21}"/>
                  </a:ext>
                </a:extLst>
              </p:cNvPr>
              <p:cNvSpPr txBox="1"/>
              <p:nvPr/>
            </p:nvSpPr>
            <p:spPr>
              <a:xfrm>
                <a:off x="1325357" y="1638646"/>
                <a:ext cx="262745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𝑂𝑏𝑗</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18" name="文字方塊 17">
                <a:extLst>
                  <a:ext uri="{FF2B5EF4-FFF2-40B4-BE49-F238E27FC236}">
                    <a16:creationId xmlns:a16="http://schemas.microsoft.com/office/drawing/2014/main" id="{E7F648C5-AE24-42BD-B08D-0206DC70AF21}"/>
                  </a:ext>
                </a:extLst>
              </p:cNvPr>
              <p:cNvSpPr txBox="1">
                <a:spLocks noRot="1" noChangeAspect="1" noMove="1" noResize="1" noEditPoints="1" noAdjustHandles="1" noChangeArrowheads="1" noChangeShapeType="1" noTextEdit="1"/>
              </p:cNvSpPr>
              <p:nvPr/>
            </p:nvSpPr>
            <p:spPr>
              <a:xfrm>
                <a:off x="1325357" y="1638646"/>
                <a:ext cx="2627451" cy="369332"/>
              </a:xfrm>
              <a:prstGeom prst="rect">
                <a:avLst/>
              </a:prstGeom>
              <a:blipFill>
                <a:blip r:embed="rId5"/>
                <a:stretch>
                  <a:fillRect l="-5336" r="-34107" b="-38333"/>
                </a:stretch>
              </a:blipFill>
            </p:spPr>
            <p:txBody>
              <a:bodyPr/>
              <a:lstStyle/>
              <a:p>
                <a:r>
                  <a:rPr lang="zh-TW" altLang="en-US">
                    <a:noFill/>
                  </a:rPr>
                  <a:t> </a:t>
                </a:r>
              </a:p>
            </p:txBody>
          </p:sp>
        </mc:Fallback>
      </mc:AlternateContent>
      <p:sp>
        <p:nvSpPr>
          <p:cNvPr id="20" name="箭號: 向右 19">
            <a:extLst>
              <a:ext uri="{FF2B5EF4-FFF2-40B4-BE49-F238E27FC236}">
                <a16:creationId xmlns:a16="http://schemas.microsoft.com/office/drawing/2014/main" id="{BDC7729C-FA50-4E52-8957-0795F5C4338A}"/>
              </a:ext>
            </a:extLst>
          </p:cNvPr>
          <p:cNvSpPr/>
          <p:nvPr/>
        </p:nvSpPr>
        <p:spPr>
          <a:xfrm>
            <a:off x="4813595" y="1727090"/>
            <a:ext cx="886718" cy="2717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AB0C3AEF-26F2-4BE0-900F-20AD09CAEACF}"/>
              </a:ext>
            </a:extLst>
          </p:cNvPr>
          <p:cNvSpPr txBox="1"/>
          <p:nvPr/>
        </p:nvSpPr>
        <p:spPr>
          <a:xfrm>
            <a:off x="5788205" y="1638646"/>
            <a:ext cx="4513639" cy="1569660"/>
          </a:xfrm>
          <a:prstGeom prst="rect">
            <a:avLst/>
          </a:prstGeom>
          <a:noFill/>
        </p:spPr>
        <p:txBody>
          <a:bodyPr wrap="square" rtlCol="0">
            <a:spAutoFit/>
          </a:bodyPr>
          <a:lstStyle/>
          <a:p>
            <a:pPr marL="285750" indent="-285750">
              <a:buFont typeface="Arial" panose="020B0604020202020204" pitchFamily="34" charset="0"/>
              <a:buChar char="•"/>
            </a:pPr>
            <a:r>
              <a:rPr lang="en-US" altLang="zh-TW" sz="2400" dirty="0"/>
              <a:t>minimizing energy usage</a:t>
            </a:r>
          </a:p>
          <a:p>
            <a:pPr marL="285750" indent="-285750">
              <a:buFont typeface="Arial" panose="020B0604020202020204" pitchFamily="34" charset="0"/>
              <a:buChar char="•"/>
            </a:pPr>
            <a:r>
              <a:rPr lang="en-US" altLang="zh-TW" sz="2400" dirty="0"/>
              <a:t>moving closer to target state</a:t>
            </a:r>
          </a:p>
          <a:p>
            <a:pPr marL="285750" indent="-285750">
              <a:buFont typeface="Arial" panose="020B0604020202020204" pitchFamily="34" charset="0"/>
              <a:buChar char="•"/>
            </a:pPr>
            <a:r>
              <a:rPr lang="en-US" altLang="zh-TW" sz="2400" b="1" dirty="0"/>
              <a:t>Optimization problem → add constraints!!</a:t>
            </a:r>
            <a:endParaRPr lang="zh-TW" altLang="en-US" sz="2400" b="1" dirty="0"/>
          </a:p>
        </p:txBody>
      </p:sp>
      <p:cxnSp>
        <p:nvCxnSpPr>
          <p:cNvPr id="30" name="直線接點 29">
            <a:extLst>
              <a:ext uri="{FF2B5EF4-FFF2-40B4-BE49-F238E27FC236}">
                <a16:creationId xmlns:a16="http://schemas.microsoft.com/office/drawing/2014/main" id="{F54DB451-C0F3-4151-A7AF-E92C85A7E0BF}"/>
              </a:ext>
            </a:extLst>
          </p:cNvPr>
          <p:cNvCxnSpPr/>
          <p:nvPr/>
        </p:nvCxnSpPr>
        <p:spPr>
          <a:xfrm>
            <a:off x="694706" y="3348842"/>
            <a:ext cx="10770920"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2B232909-DABF-4DA5-8CA4-EA92C96551EB}"/>
              </a:ext>
            </a:extLst>
          </p:cNvPr>
          <p:cNvSpPr txBox="1"/>
          <p:nvPr/>
        </p:nvSpPr>
        <p:spPr>
          <a:xfrm>
            <a:off x="1325357" y="3655028"/>
            <a:ext cx="9043060" cy="461665"/>
          </a:xfrm>
          <a:prstGeom prst="rect">
            <a:avLst/>
          </a:prstGeom>
          <a:noFill/>
        </p:spPr>
        <p:txBody>
          <a:bodyPr wrap="square" rtlCol="0">
            <a:spAutoFit/>
          </a:bodyPr>
          <a:lstStyle/>
          <a:p>
            <a:r>
              <a:rPr lang="en-US" altLang="zh-TW" sz="2400" dirty="0"/>
              <a:t>Find solution → Apply only the 1</a:t>
            </a:r>
            <a:r>
              <a:rPr lang="en-US" altLang="zh-TW" sz="2400" baseline="30000" dirty="0"/>
              <a:t>st</a:t>
            </a:r>
            <a:r>
              <a:rPr lang="en-US" altLang="zh-TW" sz="2400" dirty="0"/>
              <a:t> control action to</a:t>
            </a:r>
            <a:endParaRPr lang="zh-TW" altLang="en-US" sz="2400" dirty="0"/>
          </a:p>
        </p:txBody>
      </p:sp>
      <p:cxnSp>
        <p:nvCxnSpPr>
          <p:cNvPr id="36" name="直線接點 35">
            <a:extLst>
              <a:ext uri="{FF2B5EF4-FFF2-40B4-BE49-F238E27FC236}">
                <a16:creationId xmlns:a16="http://schemas.microsoft.com/office/drawing/2014/main" id="{5E9749C8-A910-4B1B-9941-CE78A0DA6B97}"/>
              </a:ext>
            </a:extLst>
          </p:cNvPr>
          <p:cNvCxnSpPr/>
          <p:nvPr/>
        </p:nvCxnSpPr>
        <p:spPr>
          <a:xfrm>
            <a:off x="694706" y="4433455"/>
            <a:ext cx="10770920"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9F7499C1-89E0-40A0-8E78-72F7A3E72474}"/>
              </a:ext>
            </a:extLst>
          </p:cNvPr>
          <p:cNvSpPr/>
          <p:nvPr/>
        </p:nvSpPr>
        <p:spPr>
          <a:xfrm>
            <a:off x="2639082" y="4671037"/>
            <a:ext cx="1496291" cy="729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Math Model</a:t>
            </a:r>
            <a:endParaRPr lang="zh-TW" altLang="en-US" sz="2400" dirty="0"/>
          </a:p>
        </p:txBody>
      </p:sp>
      <p:sp>
        <p:nvSpPr>
          <p:cNvPr id="38" name="矩形 37">
            <a:extLst>
              <a:ext uri="{FF2B5EF4-FFF2-40B4-BE49-F238E27FC236}">
                <a16:creationId xmlns:a16="http://schemas.microsoft.com/office/drawing/2014/main" id="{32ED0754-21A3-4B89-896E-893780A2D573}"/>
              </a:ext>
            </a:extLst>
          </p:cNvPr>
          <p:cNvSpPr/>
          <p:nvPr/>
        </p:nvSpPr>
        <p:spPr>
          <a:xfrm>
            <a:off x="8372183" y="3515548"/>
            <a:ext cx="1496291" cy="7297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System</a:t>
            </a:r>
            <a:endParaRPr lang="zh-TW" altLang="en-US" sz="2400" dirty="0"/>
          </a:p>
        </p:txBody>
      </p:sp>
      <p:sp>
        <p:nvSpPr>
          <p:cNvPr id="39" name="文字方塊 38">
            <a:extLst>
              <a:ext uri="{FF2B5EF4-FFF2-40B4-BE49-F238E27FC236}">
                <a16:creationId xmlns:a16="http://schemas.microsoft.com/office/drawing/2014/main" id="{3AB277D1-3090-406D-97C4-0B0AA3BA2FC7}"/>
              </a:ext>
            </a:extLst>
          </p:cNvPr>
          <p:cNvSpPr txBox="1"/>
          <p:nvPr/>
        </p:nvSpPr>
        <p:spPr>
          <a:xfrm>
            <a:off x="1325357" y="4805097"/>
            <a:ext cx="1631599" cy="461665"/>
          </a:xfrm>
          <a:prstGeom prst="rect">
            <a:avLst/>
          </a:prstGeom>
          <a:noFill/>
        </p:spPr>
        <p:txBody>
          <a:bodyPr wrap="square" rtlCol="0">
            <a:spAutoFit/>
          </a:bodyPr>
          <a:lstStyle/>
          <a:p>
            <a:r>
              <a:rPr lang="en-US" altLang="zh-TW" sz="2400" dirty="0"/>
              <a:t>Update</a:t>
            </a:r>
            <a:endParaRPr lang="zh-TW" altLang="en-US" sz="2400" dirty="0"/>
          </a:p>
        </p:txBody>
      </p:sp>
      <p:sp>
        <p:nvSpPr>
          <p:cNvPr id="40" name="橢圓 39">
            <a:extLst>
              <a:ext uri="{FF2B5EF4-FFF2-40B4-BE49-F238E27FC236}">
                <a16:creationId xmlns:a16="http://schemas.microsoft.com/office/drawing/2014/main" id="{C32B7988-B437-4147-9FA5-EAAAB6CD837B}"/>
              </a:ext>
            </a:extLst>
          </p:cNvPr>
          <p:cNvSpPr/>
          <p:nvPr/>
        </p:nvSpPr>
        <p:spPr>
          <a:xfrm>
            <a:off x="582031" y="1680013"/>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1</a:t>
            </a:r>
            <a:endParaRPr lang="zh-TW" altLang="en-US" dirty="0">
              <a:solidFill>
                <a:schemeClr val="tx1"/>
              </a:solidFill>
            </a:endParaRPr>
          </a:p>
        </p:txBody>
      </p:sp>
      <p:sp>
        <p:nvSpPr>
          <p:cNvPr id="41" name="橢圓 40">
            <a:extLst>
              <a:ext uri="{FF2B5EF4-FFF2-40B4-BE49-F238E27FC236}">
                <a16:creationId xmlns:a16="http://schemas.microsoft.com/office/drawing/2014/main" id="{F2BDA76B-B32C-4610-91AB-127656639F09}"/>
              </a:ext>
            </a:extLst>
          </p:cNvPr>
          <p:cNvSpPr/>
          <p:nvPr/>
        </p:nvSpPr>
        <p:spPr>
          <a:xfrm>
            <a:off x="582031" y="3620323"/>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42" name="橢圓 41">
            <a:extLst>
              <a:ext uri="{FF2B5EF4-FFF2-40B4-BE49-F238E27FC236}">
                <a16:creationId xmlns:a16="http://schemas.microsoft.com/office/drawing/2014/main" id="{78416BA6-9426-4D00-BCA6-B04203D4C431}"/>
              </a:ext>
            </a:extLst>
          </p:cNvPr>
          <p:cNvSpPr/>
          <p:nvPr/>
        </p:nvSpPr>
        <p:spPr>
          <a:xfrm>
            <a:off x="582031" y="4805097"/>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3</a:t>
            </a:r>
            <a:endParaRPr lang="zh-TW" altLang="en-US" dirty="0">
              <a:solidFill>
                <a:schemeClr val="tx1"/>
              </a:solidFill>
            </a:endParaRPr>
          </a:p>
        </p:txBody>
      </p:sp>
      <p:sp>
        <p:nvSpPr>
          <p:cNvPr id="47" name="手繪多邊形: 圖案 46">
            <a:extLst>
              <a:ext uri="{FF2B5EF4-FFF2-40B4-BE49-F238E27FC236}">
                <a16:creationId xmlns:a16="http://schemas.microsoft.com/office/drawing/2014/main" id="{58C916D1-21E8-47A9-AD28-36CB64CD0207}"/>
              </a:ext>
            </a:extLst>
          </p:cNvPr>
          <p:cNvSpPr/>
          <p:nvPr/>
        </p:nvSpPr>
        <p:spPr>
          <a:xfrm>
            <a:off x="237135" y="1989117"/>
            <a:ext cx="350694" cy="2980706"/>
          </a:xfrm>
          <a:custGeom>
            <a:avLst/>
            <a:gdLst>
              <a:gd name="connsiteX0" fmla="*/ 297255 w 350694"/>
              <a:gd name="connsiteY0" fmla="*/ 2980706 h 2980706"/>
              <a:gd name="connsiteX1" fmla="*/ 371 w 350694"/>
              <a:gd name="connsiteY1" fmla="*/ 1478478 h 2980706"/>
              <a:gd name="connsiteX2" fmla="*/ 350694 w 350694"/>
              <a:gd name="connsiteY2" fmla="*/ 0 h 2980706"/>
            </a:gdLst>
            <a:ahLst/>
            <a:cxnLst>
              <a:cxn ang="0">
                <a:pos x="connsiteX0" y="connsiteY0"/>
              </a:cxn>
              <a:cxn ang="0">
                <a:pos x="connsiteX1" y="connsiteY1"/>
              </a:cxn>
              <a:cxn ang="0">
                <a:pos x="connsiteX2" y="connsiteY2"/>
              </a:cxn>
            </a:cxnLst>
            <a:rect l="l" t="t" r="r" b="b"/>
            <a:pathLst>
              <a:path w="350694" h="2980706">
                <a:moveTo>
                  <a:pt x="297255" y="2980706"/>
                </a:moveTo>
                <a:cubicBezTo>
                  <a:pt x="144360" y="2477984"/>
                  <a:pt x="-8535" y="1975262"/>
                  <a:pt x="371" y="1478478"/>
                </a:cubicBezTo>
                <a:cubicBezTo>
                  <a:pt x="9277" y="981694"/>
                  <a:pt x="179985" y="490847"/>
                  <a:pt x="350694" y="0"/>
                </a:cubicBezTo>
              </a:path>
            </a:pathLst>
          </a:custGeom>
          <a:noFill/>
          <a:ln w="38100">
            <a:solidFill>
              <a:schemeClr val="accent1">
                <a:lumMod val="5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17232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红黑">
      <a:dk1>
        <a:sysClr val="windowText" lastClr="000000"/>
      </a:dk1>
      <a:lt1>
        <a:sysClr val="window" lastClr="FFFFFF"/>
      </a:lt1>
      <a:dk2>
        <a:srgbClr val="44546A"/>
      </a:dk2>
      <a:lt2>
        <a:srgbClr val="E7E6E6"/>
      </a:lt2>
      <a:accent1>
        <a:srgbClr val="F26E61"/>
      </a:accent1>
      <a:accent2>
        <a:srgbClr val="3A3838"/>
      </a:accent2>
      <a:accent3>
        <a:srgbClr val="FFC000"/>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微軟正黑空白簡報" id="{D3A4BA48-A175-48C6-A8A8-AFA3B0DC3B82}" vid="{E695BF43-8DFA-4CFB-9F7A-463126642546}"/>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微軟正黑空白簡報</Template>
  <TotalTime>21218</TotalTime>
  <Words>8145</Words>
  <Application>Microsoft Office PowerPoint</Application>
  <PresentationFormat>寬螢幕</PresentationFormat>
  <Paragraphs>729</Paragraphs>
  <Slides>30</Slides>
  <Notes>26</Notes>
  <HiddenSlides>0</HiddenSlides>
  <MMClips>3</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30</vt:i4>
      </vt:variant>
    </vt:vector>
  </HeadingPairs>
  <TitlesOfParts>
    <vt:vector size="39" baseType="lpstr">
      <vt:lpstr>Noto Sans CJK TC Regular</vt:lpstr>
      <vt:lpstr>Noto Sans TC</vt:lpstr>
      <vt:lpstr>Source Han Sans TC</vt:lpstr>
      <vt:lpstr>Arial</vt:lpstr>
      <vt:lpstr>Arial Black</vt:lpstr>
      <vt:lpstr>Calibri</vt:lpstr>
      <vt:lpstr>Cambria Math</vt:lpstr>
      <vt:lpstr>Montserrat</vt:lpstr>
      <vt:lpstr>Office 主题</vt:lpstr>
      <vt:lpstr>PowerPoint 簡報</vt:lpstr>
      <vt:lpstr>PowerPoint 簡報</vt:lpstr>
      <vt:lpstr>Autonomous Mobile Robots (AMR)</vt:lpstr>
      <vt:lpstr>Motion Planning</vt:lpstr>
      <vt:lpstr>Methods of Local Planning</vt:lpstr>
      <vt:lpstr>Conventional VO method</vt:lpstr>
      <vt:lpstr>Velocity Obstacle (VO)</vt:lpstr>
      <vt:lpstr>Reshape Velocity Obstacle</vt:lpstr>
      <vt:lpstr>Concept of MPC</vt:lpstr>
      <vt:lpstr>Structure of Proposed Method</vt:lpstr>
      <vt:lpstr>Prediction</vt:lpstr>
      <vt:lpstr>Prediction—Example </vt:lpstr>
      <vt:lpstr>Optimization</vt:lpstr>
      <vt:lpstr>Constraints</vt:lpstr>
      <vt:lpstr>Tested Holonomic Robot</vt:lpstr>
      <vt:lpstr>Experiments</vt:lpstr>
      <vt:lpstr>How to Evaluate?</vt:lpstr>
      <vt:lpstr>Results</vt:lpstr>
      <vt:lpstr>Experiment 2 — extreme scenario</vt:lpstr>
      <vt:lpstr>Contribution</vt:lpstr>
      <vt:lpstr>Future works</vt:lpstr>
      <vt:lpstr>PowerPoint 簡報</vt:lpstr>
      <vt:lpstr>Motion Planning</vt:lpstr>
      <vt:lpstr>Local Planning</vt:lpstr>
      <vt:lpstr>Introduction of Path Planning</vt:lpstr>
      <vt:lpstr>Conventional VO method</vt:lpstr>
      <vt:lpstr>Structure of proposed method</vt:lpstr>
      <vt:lpstr>Optimization step</vt:lpstr>
      <vt:lpstr>Tested AMR</vt:lpstr>
      <vt:lpstr>Optimization step -- VO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邑安 王</dc:creator>
  <cp:lastModifiedBy>wangia@solab.me.ntu.edu.tw</cp:lastModifiedBy>
  <cp:revision>298</cp:revision>
  <dcterms:created xsi:type="dcterms:W3CDTF">2025-03-02T07:37:30Z</dcterms:created>
  <dcterms:modified xsi:type="dcterms:W3CDTF">2025-04-09T13:14:45Z</dcterms:modified>
</cp:coreProperties>
</file>